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1pPr>
    <a:lvl2pPr marL="0" marR="0" indent="20955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2pPr>
    <a:lvl3pPr marL="0" marR="0" indent="430212"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3pPr>
    <a:lvl4pPr marL="0" marR="0" indent="64135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4pPr>
    <a:lvl5pPr marL="0" marR="0" indent="860425"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5pPr>
    <a:lvl6pPr marL="0" marR="0" indent="22860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6pPr>
    <a:lvl7pPr marL="0" marR="0" indent="27432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7pPr>
    <a:lvl8pPr marL="0" marR="0" indent="32004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8pPr>
    <a:lvl9pPr marL="0" marR="0" indent="36576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5CA"/>
          </a:solidFill>
        </a:fill>
      </a:tcStyle>
    </a:wholeTbl>
    <a:band2H>
      <a:tcTxStyle/>
      <a:tcStyle>
        <a:tcBdr/>
        <a:fill>
          <a:solidFill>
            <a:srgbClr val="ECF2E6"/>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F4"/>
          </a:solidFill>
        </a:fill>
      </a:tcStyle>
    </a:wholeTbl>
    <a:band2H>
      <a:tcTxStyle/>
      <a:tcStyle>
        <a:tcBdr/>
        <a:fill>
          <a:solidFill>
            <a:srgbClr val="E7EFFA"/>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CCF3"/>
          </a:solidFill>
        </a:fill>
      </a:tcStyle>
    </a:wholeTbl>
    <a:band2H>
      <a:tcTxStyle/>
      <a:tcStyle>
        <a:tcBdr/>
        <a:fill>
          <a:solidFill>
            <a:srgbClr val="EDE7F9"/>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sto MT"/>
          <a:ea typeface="Calisto MT"/>
          <a:cs typeface="Calisto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sto MT"/>
          <a:ea typeface="Calisto MT"/>
          <a:cs typeface="Calisto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78" d="100"/>
          <a:sy n="78" d="100"/>
        </p:scale>
        <p:origin x="130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PERSONNEL\CTP71\Document%20CTP71\fichier%20pour%20stat\Statistiques_annuelles_%202021%20CTP71_Modele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50" b="1" i="0" u="none" strike="noStrike" baseline="0">
                <a:solidFill>
                  <a:srgbClr val="000000"/>
                </a:solidFill>
                <a:latin typeface="Arial"/>
                <a:ea typeface="Arial"/>
                <a:cs typeface="Arial"/>
              </a:defRPr>
            </a:pPr>
            <a:r>
              <a:rPr lang="fr-FR"/>
              <a:t>LES 7 DERNIERES ANNEES</a:t>
            </a:r>
          </a:p>
        </c:rich>
      </c:tx>
      <c:layout>
        <c:manualLayout>
          <c:xMode val="edge"/>
          <c:yMode val="edge"/>
          <c:x val="0.11279875418622788"/>
          <c:y val="7.3269119269829958E-2"/>
        </c:manualLayout>
      </c:layout>
      <c:overlay val="0"/>
      <c:spPr>
        <a:noFill/>
        <a:ln w="25400">
          <a:noFill/>
        </a:ln>
      </c:spPr>
    </c:title>
    <c:autoTitleDeleted val="0"/>
    <c:plotArea>
      <c:layout>
        <c:manualLayout>
          <c:layoutTarget val="inner"/>
          <c:xMode val="edge"/>
          <c:yMode val="edge"/>
          <c:x val="8.6389451270871651E-2"/>
          <c:y val="5.419311780718726E-2"/>
          <c:w val="0.72770447476778866"/>
          <c:h val="0.87262847488482076"/>
        </c:manualLayout>
      </c:layout>
      <c:barChart>
        <c:barDir val="col"/>
        <c:grouping val="clustered"/>
        <c:varyColors val="0"/>
        <c:ser>
          <c:idx val="0"/>
          <c:order val="0"/>
          <c:tx>
            <c:strRef>
              <c:f>STATISTIQUES!$C$4</c:f>
              <c:strCache>
                <c:ptCount val="1"/>
                <c:pt idx="0">
                  <c:v>Visites</c:v>
                </c:pt>
              </c:strCache>
            </c:strRef>
          </c:tx>
          <c:spPr>
            <a:solidFill>
              <a:srgbClr val="99CC0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1"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STATISTIQUES!$A$21:$A$27</c:f>
              <c:numCache>
                <c:formatCode>General</c:formatCode>
                <c:ptCount val="7"/>
                <c:pt idx="0">
                  <c:v>2015</c:v>
                </c:pt>
                <c:pt idx="1">
                  <c:v>2016</c:v>
                </c:pt>
                <c:pt idx="2">
                  <c:v>2017</c:v>
                </c:pt>
                <c:pt idx="3">
                  <c:v>2018</c:v>
                </c:pt>
                <c:pt idx="4">
                  <c:v>2019</c:v>
                </c:pt>
                <c:pt idx="5">
                  <c:v>2020</c:v>
                </c:pt>
                <c:pt idx="6">
                  <c:v>2021</c:v>
                </c:pt>
              </c:numCache>
            </c:numRef>
          </c:cat>
          <c:val>
            <c:numRef>
              <c:f>STATISTIQUES!$C$21:$C$27</c:f>
              <c:numCache>
                <c:formatCode>General</c:formatCode>
                <c:ptCount val="7"/>
                <c:pt idx="0">
                  <c:v>1291</c:v>
                </c:pt>
                <c:pt idx="1">
                  <c:v>1362</c:v>
                </c:pt>
                <c:pt idx="2">
                  <c:v>1322</c:v>
                </c:pt>
                <c:pt idx="3">
                  <c:v>1170</c:v>
                </c:pt>
                <c:pt idx="4">
                  <c:v>1341</c:v>
                </c:pt>
                <c:pt idx="5">
                  <c:v>500</c:v>
                </c:pt>
                <c:pt idx="6">
                  <c:v>549</c:v>
                </c:pt>
              </c:numCache>
            </c:numRef>
          </c:val>
          <c:extLst>
            <c:ext xmlns:c16="http://schemas.microsoft.com/office/drawing/2014/chart" uri="{C3380CC4-5D6E-409C-BE32-E72D297353CC}">
              <c16:uniqueId val="{00000000-3185-4889-9DD5-F94292D2E55A}"/>
            </c:ext>
          </c:extLst>
        </c:ser>
        <c:ser>
          <c:idx val="1"/>
          <c:order val="1"/>
          <c:tx>
            <c:strRef>
              <c:f>STATISTIQUES!$E$4</c:f>
              <c:strCache>
                <c:ptCount val="1"/>
                <c:pt idx="0">
                  <c:v>Entretiens</c:v>
                </c:pt>
              </c:strCache>
            </c:strRef>
          </c:tx>
          <c:spPr>
            <a:solidFill>
              <a:srgbClr val="993366"/>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1"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STATISTIQUES!$A$21:$A$27</c:f>
              <c:numCache>
                <c:formatCode>General</c:formatCode>
                <c:ptCount val="7"/>
                <c:pt idx="0">
                  <c:v>2015</c:v>
                </c:pt>
                <c:pt idx="1">
                  <c:v>2016</c:v>
                </c:pt>
                <c:pt idx="2">
                  <c:v>2017</c:v>
                </c:pt>
                <c:pt idx="3">
                  <c:v>2018</c:v>
                </c:pt>
                <c:pt idx="4">
                  <c:v>2019</c:v>
                </c:pt>
                <c:pt idx="5">
                  <c:v>2020</c:v>
                </c:pt>
                <c:pt idx="6">
                  <c:v>2021</c:v>
                </c:pt>
              </c:numCache>
            </c:numRef>
          </c:cat>
          <c:val>
            <c:numRef>
              <c:f>STATISTIQUES!$E$21:$E$27</c:f>
              <c:numCache>
                <c:formatCode>General</c:formatCode>
                <c:ptCount val="7"/>
                <c:pt idx="0">
                  <c:v>632</c:v>
                </c:pt>
                <c:pt idx="1">
                  <c:v>638</c:v>
                </c:pt>
                <c:pt idx="2">
                  <c:v>621</c:v>
                </c:pt>
                <c:pt idx="3">
                  <c:v>616</c:v>
                </c:pt>
                <c:pt idx="4">
                  <c:v>740</c:v>
                </c:pt>
                <c:pt idx="5">
                  <c:v>230</c:v>
                </c:pt>
                <c:pt idx="6">
                  <c:v>255</c:v>
                </c:pt>
              </c:numCache>
            </c:numRef>
          </c:val>
          <c:extLst>
            <c:ext xmlns:c16="http://schemas.microsoft.com/office/drawing/2014/chart" uri="{C3380CC4-5D6E-409C-BE32-E72D297353CC}">
              <c16:uniqueId val="{00000001-3185-4889-9DD5-F94292D2E55A}"/>
            </c:ext>
          </c:extLst>
        </c:ser>
        <c:ser>
          <c:idx val="2"/>
          <c:order val="2"/>
          <c:tx>
            <c:strRef>
              <c:f>STATISTIQUES!$F$4</c:f>
              <c:strCache>
                <c:ptCount val="1"/>
                <c:pt idx="0">
                  <c:v>Offres</c:v>
                </c:pt>
              </c:strCache>
            </c:strRef>
          </c:tx>
          <c:spPr>
            <a:solidFill>
              <a:srgbClr val="FF660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100" b="1"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STATISTIQUES!$A$21:$A$27</c:f>
              <c:numCache>
                <c:formatCode>General</c:formatCode>
                <c:ptCount val="7"/>
                <c:pt idx="0">
                  <c:v>2015</c:v>
                </c:pt>
                <c:pt idx="1">
                  <c:v>2016</c:v>
                </c:pt>
                <c:pt idx="2">
                  <c:v>2017</c:v>
                </c:pt>
                <c:pt idx="3">
                  <c:v>2018</c:v>
                </c:pt>
                <c:pt idx="4">
                  <c:v>2019</c:v>
                </c:pt>
                <c:pt idx="5">
                  <c:v>2020</c:v>
                </c:pt>
                <c:pt idx="6">
                  <c:v>2021</c:v>
                </c:pt>
              </c:numCache>
            </c:numRef>
          </c:cat>
          <c:val>
            <c:numRef>
              <c:f>STATISTIQUES!$F$21:$F$27</c:f>
              <c:numCache>
                <c:formatCode>General</c:formatCode>
                <c:ptCount val="7"/>
                <c:pt idx="0">
                  <c:v>47</c:v>
                </c:pt>
                <c:pt idx="1">
                  <c:v>48</c:v>
                </c:pt>
                <c:pt idx="2">
                  <c:v>49</c:v>
                </c:pt>
                <c:pt idx="3">
                  <c:v>56</c:v>
                </c:pt>
                <c:pt idx="4">
                  <c:v>66</c:v>
                </c:pt>
                <c:pt idx="5">
                  <c:v>27</c:v>
                </c:pt>
                <c:pt idx="6">
                  <c:v>23</c:v>
                </c:pt>
              </c:numCache>
            </c:numRef>
          </c:val>
          <c:extLst>
            <c:ext xmlns:c16="http://schemas.microsoft.com/office/drawing/2014/chart" uri="{C3380CC4-5D6E-409C-BE32-E72D297353CC}">
              <c16:uniqueId val="{00000002-3185-4889-9DD5-F94292D2E55A}"/>
            </c:ext>
          </c:extLst>
        </c:ser>
        <c:dLbls>
          <c:showLegendKey val="0"/>
          <c:showVal val="0"/>
          <c:showCatName val="0"/>
          <c:showSerName val="0"/>
          <c:showPercent val="0"/>
          <c:showBubbleSize val="0"/>
        </c:dLbls>
        <c:gapWidth val="60"/>
        <c:overlap val="-60"/>
        <c:axId val="196722688"/>
        <c:axId val="196724224"/>
      </c:barChart>
      <c:catAx>
        <c:axId val="1967226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C00000"/>
                </a:solidFill>
                <a:latin typeface="Arial"/>
                <a:ea typeface="Arial"/>
                <a:cs typeface="Arial"/>
              </a:defRPr>
            </a:pPr>
            <a:endParaRPr lang="fr-FR"/>
          </a:p>
        </c:txPr>
        <c:crossAx val="196724224"/>
        <c:crosses val="autoZero"/>
        <c:auto val="1"/>
        <c:lblAlgn val="ctr"/>
        <c:lblOffset val="100"/>
        <c:tickLblSkip val="1"/>
        <c:tickMarkSkip val="1"/>
        <c:noMultiLvlLbl val="0"/>
      </c:catAx>
      <c:valAx>
        <c:axId val="196724224"/>
        <c:scaling>
          <c:orientation val="minMax"/>
          <c:max val="1700"/>
          <c:min val="0"/>
        </c:scaling>
        <c:delete val="0"/>
        <c:axPos val="l"/>
        <c:majorGridlines>
          <c:spPr>
            <a:ln w="3175">
              <a:solidFill>
                <a:srgbClr val="FF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fr-FR"/>
          </a:p>
        </c:txPr>
        <c:crossAx val="196722688"/>
        <c:crosses val="autoZero"/>
        <c:crossBetween val="between"/>
      </c:valAx>
      <c:spPr>
        <a:solidFill>
          <a:srgbClr val="C0C0C0"/>
        </a:solidFill>
        <a:ln w="12700">
          <a:solidFill>
            <a:srgbClr val="808080"/>
          </a:solidFill>
          <a:prstDash val="solid"/>
        </a:ln>
      </c:spPr>
    </c:plotArea>
    <c:legend>
      <c:legendPos val="r"/>
      <c:legendEntry>
        <c:idx val="0"/>
        <c:txPr>
          <a:bodyPr/>
          <a:lstStyle/>
          <a:p>
            <a:pPr>
              <a:defRPr sz="1100" b="0" i="0" u="none" strike="noStrike" baseline="0">
                <a:solidFill>
                  <a:srgbClr val="000000"/>
                </a:solidFill>
                <a:latin typeface="Arial"/>
                <a:ea typeface="Arial"/>
                <a:cs typeface="Arial"/>
              </a:defRPr>
            </a:pPr>
            <a:endParaRPr lang="fr-FR"/>
          </a:p>
        </c:txPr>
      </c:legendEntry>
      <c:legendEntry>
        <c:idx val="1"/>
        <c:txPr>
          <a:bodyPr/>
          <a:lstStyle/>
          <a:p>
            <a:pPr>
              <a:defRPr sz="1100" b="0" i="0" u="none" strike="noStrike" baseline="0">
                <a:solidFill>
                  <a:srgbClr val="000000"/>
                </a:solidFill>
                <a:latin typeface="Arial"/>
                <a:ea typeface="Arial"/>
                <a:cs typeface="Arial"/>
              </a:defRPr>
            </a:pPr>
            <a:endParaRPr lang="fr-FR"/>
          </a:p>
        </c:txPr>
      </c:legendEntry>
      <c:legendEntry>
        <c:idx val="2"/>
        <c:txPr>
          <a:bodyPr/>
          <a:lstStyle/>
          <a:p>
            <a:pPr>
              <a:defRPr sz="1100" b="0" i="0" u="none" strike="noStrike" baseline="0">
                <a:solidFill>
                  <a:srgbClr val="000000"/>
                </a:solidFill>
                <a:latin typeface="Arial"/>
                <a:ea typeface="Arial"/>
                <a:cs typeface="Arial"/>
              </a:defRPr>
            </a:pPr>
            <a:endParaRPr lang="fr-FR"/>
          </a:p>
        </c:txPr>
      </c:legendEntry>
      <c:layout>
        <c:manualLayout>
          <c:xMode val="edge"/>
          <c:yMode val="edge"/>
          <c:x val="0.82514420697412882"/>
          <c:y val="0.26238604348768352"/>
          <c:w val="0.14628601424821897"/>
          <c:h val="0.39266151364107021"/>
        </c:manualLayout>
      </c:layout>
      <c:overlay val="0"/>
      <c:spPr>
        <a:noFill/>
        <a:ln w="25400">
          <a:noFill/>
        </a:ln>
      </c:spPr>
      <c:txPr>
        <a:bodyPr/>
        <a:lstStyle/>
        <a:p>
          <a:pPr>
            <a:defRPr sz="1355"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1475" b="0" i="0" u="none" strike="noStrike" baseline="0">
          <a:solidFill>
            <a:srgbClr val="000000"/>
          </a:solidFill>
          <a:latin typeface="Arial"/>
          <a:ea typeface="Arial"/>
          <a:cs typeface="Arial"/>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1144588" y="685800"/>
            <a:ext cx="4568825" cy="3429000"/>
          </a:xfrm>
          <a:prstGeom prst="rect">
            <a:avLst/>
          </a:prstGeom>
        </p:spPr>
        <p:txBody>
          <a:bodyPr/>
          <a:lstStyle/>
          <a:p>
            <a:endParaRPr dirty="0"/>
          </a:p>
        </p:txBody>
      </p:sp>
      <p:sp>
        <p:nvSpPr>
          <p:cNvPr id="175" name="Shape 175"/>
          <p:cNvSpPr>
            <a:spLocks noGrp="1"/>
          </p:cNvSpPr>
          <p:nvPr>
            <p:ph type="body" sz="quarter" idx="1"/>
          </p:nvPr>
        </p:nvSpPr>
        <p:spPr>
          <a:prstGeom prst="rect">
            <a:avLst/>
          </a:prstGeom>
        </p:spPr>
        <p:txBody>
          <a:bodyPr/>
          <a:lstStyle/>
          <a:p>
            <a:r>
              <a:rPr dirty="0"/>
              <a:t>Transparent d'attente du </a:t>
            </a:r>
            <a:r>
              <a:rPr lang="fr-FR" noProof="0" dirty="0"/>
              <a:t>démarrage</a:t>
            </a:r>
            <a:r>
              <a:rPr dirty="0"/>
              <a:t> de la présentation, pendant l'installation des participants</a:t>
            </a:r>
          </a:p>
          <a:p>
            <a:endParaRPr dirty="0"/>
          </a:p>
          <a:p>
            <a:r>
              <a:rPr dirty="0"/>
              <a:t>Faire circuler les feuilles de présence, </a:t>
            </a:r>
            <a:r>
              <a:rPr dirty="0" err="1"/>
              <a:t>en</a:t>
            </a:r>
            <a:r>
              <a:rPr dirty="0"/>
              <a:t> </a:t>
            </a:r>
            <a:r>
              <a:rPr dirty="0" err="1"/>
              <a:t>expliquant</a:t>
            </a:r>
            <a:r>
              <a:rPr dirty="0"/>
              <a:t> </a:t>
            </a:r>
            <a:r>
              <a:rPr dirty="0" err="1"/>
              <a:t>qu'il</a:t>
            </a:r>
            <a:r>
              <a:rPr dirty="0"/>
              <a:t> y aura un 2ème tour à la fin, pour que </a:t>
            </a:r>
            <a:r>
              <a:rPr dirty="0" err="1"/>
              <a:t>chaque</a:t>
            </a:r>
            <a:r>
              <a:rPr dirty="0"/>
              <a:t> participant note :</a:t>
            </a:r>
          </a:p>
          <a:p>
            <a:pPr marL="170969" indent="-170969">
              <a:buClr>
                <a:srgbClr val="000000"/>
              </a:buClr>
              <a:buSzPct val="100000"/>
              <a:buChar char="▪"/>
            </a:pPr>
            <a:r>
              <a:rPr dirty="0" err="1"/>
              <a:t>S'il</a:t>
            </a:r>
            <a:r>
              <a:rPr dirty="0"/>
              <a:t> </a:t>
            </a:r>
            <a:r>
              <a:rPr dirty="0" err="1"/>
              <a:t>est</a:t>
            </a:r>
            <a:r>
              <a:rPr dirty="0"/>
              <a:t> </a:t>
            </a:r>
            <a:r>
              <a:rPr dirty="0" err="1"/>
              <a:t>intéressé</a:t>
            </a:r>
            <a:r>
              <a:rPr dirty="0"/>
              <a:t> pour </a:t>
            </a:r>
            <a:r>
              <a:rPr dirty="0" err="1"/>
              <a:t>entrer</a:t>
            </a:r>
            <a:r>
              <a:rPr dirty="0"/>
              <a:t> IMMEDIATEMENT dans </a:t>
            </a:r>
            <a:r>
              <a:rPr dirty="0" err="1"/>
              <a:t>l'Association</a:t>
            </a:r>
            <a:r>
              <a:rPr dirty="0"/>
              <a:t>, avec un </a:t>
            </a:r>
            <a:r>
              <a:rPr dirty="0" err="1"/>
              <a:t>entretien</a:t>
            </a:r>
            <a:r>
              <a:rPr dirty="0"/>
              <a:t> qui se </a:t>
            </a:r>
            <a:r>
              <a:rPr dirty="0" err="1"/>
              <a:t>tiendra</a:t>
            </a:r>
            <a:r>
              <a:rPr dirty="0"/>
              <a:t> dans la </a:t>
            </a:r>
            <a:r>
              <a:rPr dirty="0" err="1"/>
              <a:t>foulée</a:t>
            </a:r>
            <a:r>
              <a:rPr dirty="0"/>
              <a:t> ( </a:t>
            </a:r>
            <a:r>
              <a:rPr dirty="0" err="1"/>
              <a:t>ou</a:t>
            </a:r>
            <a:r>
              <a:rPr dirty="0"/>
              <a:t> plus tard sur </a:t>
            </a:r>
            <a:r>
              <a:rPr dirty="0" err="1"/>
              <a:t>rendez-vous</a:t>
            </a:r>
            <a:r>
              <a:rPr dirty="0"/>
              <a:t>, </a:t>
            </a:r>
            <a:r>
              <a:rPr dirty="0" err="1"/>
              <a:t>en</a:t>
            </a:r>
            <a:r>
              <a:rPr dirty="0"/>
              <a:t> </a:t>
            </a:r>
            <a:r>
              <a:rPr dirty="0" err="1"/>
              <a:t>fonction</a:t>
            </a:r>
            <a:r>
              <a:rPr dirty="0"/>
              <a:t> du </a:t>
            </a:r>
            <a:r>
              <a:rPr dirty="0" err="1"/>
              <a:t>nombre</a:t>
            </a:r>
            <a:r>
              <a:rPr dirty="0"/>
              <a:t> de </a:t>
            </a:r>
            <a:r>
              <a:rPr dirty="0" err="1"/>
              <a:t>personnes</a:t>
            </a:r>
            <a:r>
              <a:rPr dirty="0"/>
              <a:t> </a:t>
            </a:r>
            <a:r>
              <a:rPr dirty="0" err="1"/>
              <a:t>concernées</a:t>
            </a:r>
            <a:r>
              <a:rPr dirty="0"/>
              <a:t>), pour confirmer que le </a:t>
            </a:r>
            <a:r>
              <a:rPr dirty="0" err="1"/>
              <a:t>candidat</a:t>
            </a:r>
            <a:r>
              <a:rPr dirty="0"/>
              <a:t> </a:t>
            </a:r>
            <a:r>
              <a:rPr dirty="0" err="1"/>
              <a:t>est</a:t>
            </a:r>
            <a:r>
              <a:rPr dirty="0"/>
              <a:t> dans la </a:t>
            </a:r>
            <a:r>
              <a:rPr dirty="0" err="1"/>
              <a:t>cible</a:t>
            </a:r>
            <a:r>
              <a:rPr dirty="0"/>
              <a:t>, et surtout </a:t>
            </a:r>
            <a:r>
              <a:rPr dirty="0" err="1"/>
              <a:t>qu'il</a:t>
            </a:r>
            <a:r>
              <a:rPr dirty="0"/>
              <a:t> a la </a:t>
            </a:r>
            <a:r>
              <a:rPr dirty="0" err="1"/>
              <a:t>disponibilité</a:t>
            </a:r>
            <a:r>
              <a:rPr dirty="0"/>
              <a:t> et la motivation pour donner 2x1/2 </a:t>
            </a:r>
            <a:r>
              <a:rPr dirty="0" err="1"/>
              <a:t>journées</a:t>
            </a:r>
            <a:r>
              <a:rPr dirty="0"/>
              <a:t> par </a:t>
            </a:r>
            <a:r>
              <a:rPr dirty="0" err="1"/>
              <a:t>semaine</a:t>
            </a:r>
            <a:r>
              <a:rPr dirty="0"/>
              <a:t> à CTP</a:t>
            </a:r>
          </a:p>
          <a:p>
            <a:pPr marL="170969" indent="-170969">
              <a:buClr>
                <a:srgbClr val="000000"/>
              </a:buClr>
              <a:buSzPct val="100000"/>
              <a:buChar char="▪"/>
            </a:pPr>
            <a:r>
              <a:rPr dirty="0" err="1"/>
              <a:t>S'il</a:t>
            </a:r>
            <a:r>
              <a:rPr dirty="0"/>
              <a:t> </a:t>
            </a:r>
            <a:r>
              <a:rPr dirty="0" err="1"/>
              <a:t>est</a:t>
            </a:r>
            <a:r>
              <a:rPr dirty="0"/>
              <a:t> </a:t>
            </a:r>
            <a:r>
              <a:rPr dirty="0" err="1"/>
              <a:t>intéressé</a:t>
            </a:r>
            <a:r>
              <a:rPr dirty="0"/>
              <a:t>, </a:t>
            </a:r>
            <a:r>
              <a:rPr dirty="0" err="1"/>
              <a:t>mais</a:t>
            </a:r>
            <a:r>
              <a:rPr dirty="0"/>
              <a:t> pas dans </a:t>
            </a:r>
            <a:r>
              <a:rPr dirty="0" err="1"/>
              <a:t>l'immédiat</a:t>
            </a:r>
            <a:endParaRPr dirty="0"/>
          </a:p>
          <a:p>
            <a:pPr marL="170969" indent="-170969">
              <a:buClr>
                <a:srgbClr val="000000"/>
              </a:buClr>
              <a:buSzPct val="100000"/>
              <a:buChar char="▪"/>
            </a:pPr>
            <a:r>
              <a:rPr dirty="0"/>
              <a:t>Pas </a:t>
            </a:r>
            <a:r>
              <a:rPr dirty="0" err="1"/>
              <a:t>intéressé</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r>
              <a:rPr dirty="0" err="1"/>
              <a:t>Expliquer</a:t>
            </a:r>
            <a:r>
              <a:rPr dirty="0"/>
              <a:t> </a:t>
            </a:r>
            <a:r>
              <a:rPr dirty="0" err="1"/>
              <a:t>l'organisation</a:t>
            </a:r>
            <a:r>
              <a:rPr dirty="0"/>
              <a:t> des prospections :</a:t>
            </a:r>
          </a:p>
          <a:p>
            <a:pPr marL="170969" indent="-170969">
              <a:buClr>
                <a:srgbClr val="000000"/>
              </a:buClr>
              <a:buSzPct val="100000"/>
              <a:buFont typeface="Arial"/>
              <a:buChar char="•"/>
            </a:pPr>
            <a:r>
              <a:rPr dirty="0"/>
              <a:t>Prospections </a:t>
            </a:r>
            <a:r>
              <a:rPr dirty="0" err="1"/>
              <a:t>hebdomadaires</a:t>
            </a:r>
            <a:r>
              <a:rPr dirty="0"/>
              <a:t> </a:t>
            </a:r>
            <a:r>
              <a:rPr dirty="0" err="1"/>
              <a:t>systématiques</a:t>
            </a:r>
            <a:endParaRPr dirty="0"/>
          </a:p>
          <a:p>
            <a:endParaRPr dirty="0"/>
          </a:p>
          <a:p>
            <a:r>
              <a:rPr dirty="0" err="1"/>
              <a:t>Parler</a:t>
            </a:r>
            <a:r>
              <a:rPr dirty="0"/>
              <a:t> de la prospection par </a:t>
            </a:r>
            <a:r>
              <a:rPr dirty="0" err="1"/>
              <a:t>binôme</a:t>
            </a:r>
            <a:r>
              <a:rPr dirty="0"/>
              <a:t> :</a:t>
            </a:r>
          </a:p>
          <a:p>
            <a:pPr marL="170969" indent="-170969">
              <a:buClr>
                <a:srgbClr val="000000"/>
              </a:buClr>
              <a:buSzPct val="100000"/>
              <a:buFont typeface="Arial"/>
              <a:buChar char="•"/>
            </a:pPr>
            <a:r>
              <a:rPr dirty="0"/>
              <a:t>On </a:t>
            </a:r>
            <a:r>
              <a:rPr dirty="0" err="1"/>
              <a:t>est</a:t>
            </a:r>
            <a:r>
              <a:rPr dirty="0"/>
              <a:t> 2 </a:t>
            </a:r>
            <a:r>
              <a:rPr dirty="0" err="1"/>
              <a:t>ce</a:t>
            </a:r>
            <a:r>
              <a:rPr dirty="0"/>
              <a:t> qui </a:t>
            </a:r>
            <a:r>
              <a:rPr dirty="0" err="1"/>
              <a:t>donne</a:t>
            </a:r>
            <a:r>
              <a:rPr dirty="0"/>
              <a:t> plus </a:t>
            </a:r>
            <a:r>
              <a:rPr dirty="0" err="1"/>
              <a:t>d'efficacité</a:t>
            </a:r>
            <a:r>
              <a:rPr dirty="0"/>
              <a:t> dans la démarche </a:t>
            </a:r>
          </a:p>
          <a:p>
            <a:pPr marL="170969" indent="-170969">
              <a:buClr>
                <a:srgbClr val="000000"/>
              </a:buClr>
              <a:buSzPct val="100000"/>
              <a:buFont typeface="Arial"/>
              <a:buChar char="•"/>
            </a:pPr>
            <a:r>
              <a:rPr dirty="0"/>
              <a:t>On ne </a:t>
            </a:r>
            <a:r>
              <a:rPr dirty="0" err="1"/>
              <a:t>prospecte</a:t>
            </a:r>
            <a:r>
              <a:rPr dirty="0"/>
              <a:t> par pour soi, </a:t>
            </a:r>
            <a:r>
              <a:rPr dirty="0" err="1"/>
              <a:t>mais</a:t>
            </a:r>
            <a:r>
              <a:rPr dirty="0"/>
              <a:t> pour </a:t>
            </a:r>
            <a:r>
              <a:rPr dirty="0" err="1"/>
              <a:t>l'association</a:t>
            </a:r>
            <a:r>
              <a:rPr dirty="0"/>
              <a:t> ("un pour </a:t>
            </a:r>
            <a:r>
              <a:rPr dirty="0" err="1"/>
              <a:t>tous</a:t>
            </a:r>
            <a:r>
              <a:rPr dirty="0"/>
              <a:t>, </a:t>
            </a:r>
            <a:r>
              <a:rPr dirty="0" err="1"/>
              <a:t>tous</a:t>
            </a:r>
            <a:r>
              <a:rPr dirty="0"/>
              <a:t> pour un")</a:t>
            </a:r>
          </a:p>
          <a:p>
            <a:endParaRPr dirty="0"/>
          </a:p>
          <a:p>
            <a:endParaRPr dirty="0"/>
          </a:p>
          <a:p>
            <a:r>
              <a:rPr dirty="0"/>
              <a:t>Choix des </a:t>
            </a:r>
            <a:r>
              <a:rPr dirty="0" err="1"/>
              <a:t>secteurs</a:t>
            </a:r>
            <a:r>
              <a:rPr dirty="0"/>
              <a:t> et des </a:t>
            </a:r>
            <a:r>
              <a:rPr dirty="0" err="1"/>
              <a:t>Entreprises</a:t>
            </a:r>
            <a:r>
              <a:rPr dirty="0"/>
              <a:t> à </a:t>
            </a:r>
            <a:r>
              <a:rPr dirty="0" err="1"/>
              <a:t>visiter</a:t>
            </a:r>
            <a:r>
              <a:rPr dirty="0"/>
              <a:t> (sur la base de la date de la </a:t>
            </a:r>
            <a:r>
              <a:rPr dirty="0" err="1"/>
              <a:t>dernière</a:t>
            </a:r>
            <a:r>
              <a:rPr dirty="0"/>
              <a:t> </a:t>
            </a:r>
            <a:r>
              <a:rPr dirty="0" err="1"/>
              <a:t>visite</a:t>
            </a:r>
            <a:r>
              <a:rPr dirty="0"/>
              <a:t>). Objectif de </a:t>
            </a:r>
            <a:r>
              <a:rPr dirty="0" err="1"/>
              <a:t>visite</a:t>
            </a:r>
            <a:r>
              <a:rPr dirty="0"/>
              <a:t> </a:t>
            </a:r>
            <a:r>
              <a:rPr dirty="0" err="1"/>
              <a:t>tous</a:t>
            </a:r>
            <a:r>
              <a:rPr dirty="0"/>
              <a:t> les 6 à 12 </a:t>
            </a:r>
            <a:r>
              <a:rPr dirty="0" err="1"/>
              <a:t>mois</a:t>
            </a:r>
            <a:endParaRPr dirty="0"/>
          </a:p>
          <a:p>
            <a:r>
              <a:rPr dirty="0" err="1"/>
              <a:t>Démarchage</a:t>
            </a:r>
            <a:r>
              <a:rPr dirty="0"/>
              <a:t> direct : 1 </a:t>
            </a:r>
            <a:r>
              <a:rPr dirty="0" err="1"/>
              <a:t>fois</a:t>
            </a:r>
            <a:r>
              <a:rPr dirty="0"/>
              <a:t> sur 2, on rencontre le </a:t>
            </a:r>
            <a:r>
              <a:rPr dirty="0" err="1"/>
              <a:t>dirigeant</a:t>
            </a:r>
            <a:r>
              <a:rPr dirty="0"/>
              <a:t> </a:t>
            </a:r>
            <a:r>
              <a:rPr dirty="0" err="1"/>
              <a:t>ou</a:t>
            </a:r>
            <a:r>
              <a:rPr dirty="0"/>
              <a:t> un de </a:t>
            </a:r>
            <a:r>
              <a:rPr dirty="0" err="1"/>
              <a:t>ses</a:t>
            </a:r>
            <a:r>
              <a:rPr dirty="0"/>
              <a:t> assistants </a:t>
            </a:r>
            <a:r>
              <a:rPr dirty="0" err="1"/>
              <a:t>clé</a:t>
            </a:r>
            <a:r>
              <a:rPr dirty="0"/>
              <a:t> </a:t>
            </a:r>
          </a:p>
          <a:p>
            <a:endParaRPr dirty="0"/>
          </a:p>
          <a:p>
            <a:r>
              <a:rPr dirty="0"/>
              <a:t>La formation interne </a:t>
            </a:r>
            <a:r>
              <a:rPr dirty="0" err="1"/>
              <a:t>traite</a:t>
            </a:r>
            <a:r>
              <a:rPr dirty="0"/>
              <a:t> </a:t>
            </a:r>
            <a:r>
              <a:rPr dirty="0" err="1"/>
              <a:t>cette</a:t>
            </a:r>
            <a:r>
              <a:rPr dirty="0"/>
              <a:t> démarche de prospection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t>Insister sur la mise en commun des offres</a:t>
            </a:r>
          </a:p>
          <a:p>
            <a:r>
              <a:t>Insister sur les actions futures éventuelles à mener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marL="170969" indent="-170969">
              <a:buClr>
                <a:srgbClr val="000000"/>
              </a:buClr>
              <a:buSzPct val="100000"/>
              <a:buFont typeface="Arial"/>
              <a:buChar char="•"/>
            </a:pPr>
            <a:r>
              <a:t>Le CTPiste qui a  eu une offre dans une entreprise est  responsable de cette offre jusqu’à ce qu’il est mis en relation le ou les candidats avec l’entreprise.  Il est désigné « Fil Rouge »</a:t>
            </a:r>
          </a:p>
          <a:p>
            <a:pPr marL="170969" indent="-170969">
              <a:buClr>
                <a:srgbClr val="000000"/>
              </a:buClr>
              <a:buSzPct val="100000"/>
              <a:buFont typeface="Arial"/>
              <a:buChar char="•"/>
            </a:pPr>
            <a:r>
              <a:t>Sa première action est de renseigner la fiche de poste et de la diffuser aux adhérents </a:t>
            </a:r>
          </a:p>
          <a:p>
            <a:pPr marL="170969" indent="-170969">
              <a:buClr>
                <a:srgbClr val="000000"/>
              </a:buClr>
              <a:buSzPct val="100000"/>
              <a:buFont typeface="Arial"/>
              <a:buChar char="•"/>
            </a:pPr>
            <a:r>
              <a:t>Les offres sont accessibles à tous ceux de nos adhérents qui ont les compétences requises, et s'il y a plusieurs candidats pour une même offre, c'est le Chef d'Entreprise qui décide.</a:t>
            </a:r>
          </a:p>
          <a:p>
            <a:pPr marL="170969" indent="-170969">
              <a:buClr>
                <a:srgbClr val="000000"/>
              </a:buClr>
              <a:buSzPct val="100000"/>
              <a:buFont typeface="Arial"/>
              <a:buChar char="•"/>
            </a:pPr>
            <a:r>
              <a:t>Les Entreprises, nos actions et leurs résultats sont enregistrées dans notre système informatique, accessible à distance et par mot de passe,  par nos adhérent. </a:t>
            </a:r>
          </a:p>
          <a:p>
            <a:pPr marL="170969" indent="-170969">
              <a:buClr>
                <a:srgbClr val="000000"/>
              </a:buClr>
              <a:buSzPct val="100000"/>
              <a:buFont typeface="Arial"/>
              <a:buChar char="•"/>
            </a:pPr>
            <a:r>
              <a:t>La mise en relation Entreprise – Candidat(s) est gratuite.</a:t>
            </a:r>
          </a:p>
          <a:p>
            <a:endParaRPr/>
          </a:p>
          <a:p>
            <a:r>
              <a:t>A rappeler : si on ne prospecte pas pour soi, on peut se présenter au même titre que les autres sur les besoins que l'on a détectés, et par ailleurs, les autres prospectent pour vous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1144588" y="685800"/>
            <a:ext cx="4568825"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marL="170969" indent="-170969">
              <a:buClr>
                <a:srgbClr val="000000"/>
              </a:buClr>
              <a:buSzPct val="100000"/>
              <a:buFont typeface="Arial"/>
              <a:buChar char="•"/>
            </a:pPr>
            <a:r>
              <a:t>Le CTPiste qui a  eu une offre dans une entreprise est  responsable de cette offre jusqu’à ce qu’il est mis en relation le ou les candidats avec l’entreprise.  Il est désigné « Fil Rouge »</a:t>
            </a:r>
          </a:p>
          <a:p>
            <a:pPr marL="170969" indent="-170969">
              <a:buClr>
                <a:srgbClr val="000000"/>
              </a:buClr>
              <a:buSzPct val="100000"/>
              <a:buFont typeface="Arial"/>
              <a:buChar char="•"/>
            </a:pPr>
            <a:r>
              <a:t>Sa première action est de renseigner la fiche de poste et de la diffuser aux adhérents </a:t>
            </a:r>
          </a:p>
          <a:p>
            <a:pPr marL="170969" indent="-170969">
              <a:buClr>
                <a:srgbClr val="000000"/>
              </a:buClr>
              <a:buSzPct val="100000"/>
              <a:buFont typeface="Arial"/>
              <a:buChar char="•"/>
            </a:pPr>
            <a:r>
              <a:t>Les offres sont accessibles à tous ceux de nos adhérents qui ont les compétences requises, et s'il y a plusieurs candidats pour une même offre, c'est le Chef d'Entreprise qui décide.</a:t>
            </a:r>
          </a:p>
          <a:p>
            <a:pPr marL="170969" indent="-170969">
              <a:buClr>
                <a:srgbClr val="000000"/>
              </a:buClr>
              <a:buSzPct val="100000"/>
              <a:buFont typeface="Arial"/>
              <a:buChar char="•"/>
            </a:pPr>
            <a:r>
              <a:t>Les Entreprises, nos actions et leurs résultats sont enregistrées dans notre système informatique, accessible à distance et par mot de passe,  par nos adhérent. </a:t>
            </a:r>
          </a:p>
          <a:p>
            <a:pPr marL="170969" indent="-170969">
              <a:buClr>
                <a:srgbClr val="000000"/>
              </a:buClr>
              <a:buSzPct val="100000"/>
              <a:buFont typeface="Arial"/>
              <a:buChar char="•"/>
            </a:pPr>
            <a:r>
              <a:t>La mise en relation Entreprise – Candidat(s) est gratuite.</a:t>
            </a:r>
          </a:p>
          <a:p>
            <a:endParaRPr/>
          </a:p>
          <a:p>
            <a:r>
              <a:t>A rappeler : si on ne prospecte pas pour soi, on peut se présenter au même titre que les autres sur les besoins que l'on a détectés, et par ailleurs, les autres prospectent pour vous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1144588" y="685800"/>
            <a:ext cx="4568825"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Variante pour la présentation des valeurs significatives de CTP71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1144588" y="685800"/>
            <a:ext cx="4568825" cy="3429000"/>
          </a:xfrm>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r>
              <a:t>Il y en a plein. En voici les principaux :</a:t>
            </a:r>
          </a:p>
          <a:p>
            <a:endParaRPr/>
          </a:p>
          <a:p>
            <a:pPr marL="170969" indent="-170969">
              <a:buClr>
                <a:srgbClr val="000000"/>
              </a:buClr>
              <a:buSzPct val="100000"/>
              <a:buFont typeface="Arial"/>
              <a:buChar char="•"/>
            </a:pPr>
            <a:r>
              <a:t>Nous sommes un vivier de compétences diverses et variées (donnez des exemples)  ; facilement adaptables (donc immédiatement opérationnels) , autonomes (capable de gérer seul)</a:t>
            </a:r>
          </a:p>
          <a:p>
            <a:endParaRPr/>
          </a:p>
          <a:p>
            <a:pPr marL="170969" indent="-170969">
              <a:buClr>
                <a:srgbClr val="000000"/>
              </a:buClr>
              <a:buSzPct val="100000"/>
              <a:buFont typeface="Arial"/>
              <a:buChar char="•"/>
            </a:pPr>
            <a:r>
              <a:t>Juste temps et juste coût = l'Entreprise peut adapter, "sur mesure", ses ressources à ses besoins.</a:t>
            </a:r>
          </a:p>
          <a:p>
            <a:endParaRPr/>
          </a:p>
          <a:p>
            <a:pPr marL="170969" indent="-170969">
              <a:buClr>
                <a:srgbClr val="000000"/>
              </a:buClr>
              <a:buSzPct val="100000"/>
              <a:buFont typeface="Arial"/>
              <a:buChar char="•"/>
            </a:pPr>
            <a:r>
              <a:t>Temps partagé, un concept qui apporte souplesse et flexibilité aux Entreprises </a:t>
            </a:r>
          </a:p>
          <a:p>
            <a:endParaRPr/>
          </a:p>
          <a:p>
            <a:pPr marL="170969" indent="-170969">
              <a:buClr>
                <a:srgbClr val="000000"/>
              </a:buClr>
              <a:buSzPct val="100000"/>
              <a:buFont typeface="Arial"/>
              <a:buChar char="•"/>
            </a:pPr>
            <a:r>
              <a:t>Autres avantages : </a:t>
            </a:r>
          </a:p>
          <a:p>
            <a:pPr>
              <a:buClr>
                <a:srgbClr val="000000"/>
              </a:buClr>
              <a:buSzPct val="100000"/>
              <a:buChar char="-"/>
            </a:pPr>
            <a:r>
              <a:t>regard neuf</a:t>
            </a:r>
          </a:p>
          <a:p>
            <a:pPr>
              <a:buClr>
                <a:srgbClr val="000000"/>
              </a:buClr>
              <a:buSzPct val="100000"/>
              <a:buChar char="-"/>
            </a:pPr>
            <a:r>
              <a:t>immédiatement opérationnel et autonome (puisqu’expérimentés)</a:t>
            </a:r>
          </a:p>
          <a:p>
            <a:pPr>
              <a:buClr>
                <a:srgbClr val="000000"/>
              </a:buClr>
              <a:buSzPct val="100000"/>
              <a:buChar char="-"/>
            </a:pPr>
            <a:r>
              <a:t>souplesse dans le choix du contrat</a:t>
            </a:r>
          </a:p>
          <a:p>
            <a:pPr>
              <a:buClr>
                <a:srgbClr val="000000"/>
              </a:buClr>
              <a:buSzPct val="100000"/>
              <a:buChar char="-"/>
            </a:pPr>
            <a:r>
              <a:t>Vivier de compétences</a:t>
            </a:r>
          </a:p>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1144588" y="685800"/>
            <a:ext cx="4568825" cy="3429000"/>
          </a:xfrm>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pPr marL="170969" indent="-170969">
              <a:buClr>
                <a:srgbClr val="000000"/>
              </a:buClr>
              <a:buSzPct val="100000"/>
              <a:buFont typeface="Arial"/>
              <a:buChar char="•"/>
            </a:pPr>
            <a:r>
              <a:t>Intérêt d'accéder à une  grande diversité d'Entreprises</a:t>
            </a:r>
          </a:p>
          <a:p>
            <a:endParaRPr/>
          </a:p>
          <a:p>
            <a:pPr marL="170969" indent="-170969">
              <a:buClr>
                <a:srgbClr val="000000"/>
              </a:buClr>
              <a:buSzPct val="100000"/>
              <a:buFont typeface="Arial"/>
              <a:buChar char="•"/>
            </a:pPr>
            <a:r>
              <a:t>Donne de l'autonomie par le choix des missions que l'on effectue, et négociation des modalités d'intervention avec le Dirigeant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1144588" y="685800"/>
            <a:ext cx="4568825" cy="342900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t>Se retrouver brutalement sans emploi est une situation difficile</a:t>
            </a:r>
          </a:p>
          <a:p>
            <a:r>
              <a:t>D'autres adhérents sont dans la même situation, et peuvent mutuellement s'informer</a:t>
            </a:r>
          </a:p>
          <a:p>
            <a:r>
              <a:t>CTP71 est une Association très conviviale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1144588" y="685800"/>
            <a:ext cx="4568825"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Parcours d'intégration:</a:t>
            </a:r>
          </a:p>
          <a:p>
            <a:pPr marL="170969" indent="-170969">
              <a:buClr>
                <a:srgbClr val="000000"/>
              </a:buClr>
              <a:buSzPct val="100000"/>
              <a:buFont typeface="Arial"/>
              <a:buChar char="•"/>
            </a:pPr>
            <a:r>
              <a:t>Participation à une réunion d'information, puis pour les postulants, formation pratique par la prospection sur le terrain, puis participation obligatoire à cession d’intégration de 4 jours (gratuite)</a:t>
            </a:r>
          </a:p>
          <a:p>
            <a:endParaRPr/>
          </a:p>
          <a:p>
            <a:pPr marL="170969" indent="-170969">
              <a:buClr>
                <a:srgbClr val="000000"/>
              </a:buClr>
              <a:buSzPct val="100000"/>
              <a:buFont typeface="Arial"/>
              <a:buChar char="•"/>
            </a:pPr>
            <a:r>
              <a:t>Parler de la formation de 4 jours, contenant : </a:t>
            </a:r>
          </a:p>
          <a:p>
            <a:pPr marL="742950" lvl="1" indent="-285750">
              <a:buClr>
                <a:srgbClr val="000000"/>
              </a:buClr>
              <a:buSzPct val="100000"/>
              <a:buChar char="➢"/>
            </a:pPr>
            <a:r>
              <a:t>La présentation détaillée de CTP71</a:t>
            </a:r>
          </a:p>
          <a:p>
            <a:pPr marL="742950" lvl="1" indent="-285750">
              <a:buClr>
                <a:srgbClr val="000000"/>
              </a:buClr>
              <a:buSzPct val="100000"/>
              <a:buChar char="➢"/>
            </a:pPr>
            <a:r>
              <a:t>La démarche de prospection, avec jeux de rôle (très convivial et très apprécié par les adhérents)</a:t>
            </a:r>
          </a:p>
          <a:p>
            <a:pPr marL="742950" lvl="1" indent="-285750">
              <a:buClr>
                <a:srgbClr val="000000"/>
              </a:buClr>
              <a:buSzPct val="100000"/>
              <a:buChar char="➢"/>
            </a:pPr>
            <a:r>
              <a:t>La formation à l'utilisation du système informatique</a:t>
            </a:r>
          </a:p>
          <a:p>
            <a:endParaRPr/>
          </a:p>
          <a:p>
            <a:pPr marL="170969" indent="-170969">
              <a:buClr>
                <a:srgbClr val="000000"/>
              </a:buClr>
              <a:buSzPct val="100000"/>
              <a:buFont typeface="Arial"/>
              <a:buChar char="•"/>
            </a:pPr>
            <a:r>
              <a:t>Parler de la contribution aux frais d’accueil et d’accompagnement de 45 euros après la 1ère prospection, de la participation aux prospections et du respect des modalités de fonctionnement </a:t>
            </a:r>
          </a:p>
          <a:p>
            <a:pPr marL="170969" indent="-170969">
              <a:buClr>
                <a:srgbClr val="000000"/>
              </a:buClr>
              <a:buSzPct val="100000"/>
              <a:buFont typeface="Arial"/>
              <a:buChar char="•"/>
            </a:pPr>
            <a:r>
              <a:t>Parler du délai d’adhésion de 6 mois maximum et la cotisation annuelle de 50 euros.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1144588" y="685800"/>
            <a:ext cx="4568825"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rPr dirty="0" err="1"/>
              <a:t>En</a:t>
            </a:r>
            <a:r>
              <a:rPr dirty="0"/>
              <a:t> </a:t>
            </a:r>
            <a:r>
              <a:rPr dirty="0" err="1"/>
              <a:t>contrepartie</a:t>
            </a:r>
            <a:r>
              <a:rPr dirty="0"/>
              <a:t> de </a:t>
            </a:r>
            <a:r>
              <a:rPr dirty="0" err="1"/>
              <a:t>tous</a:t>
            </a:r>
            <a:r>
              <a:rPr dirty="0"/>
              <a:t> </a:t>
            </a:r>
            <a:r>
              <a:rPr dirty="0" err="1"/>
              <a:t>ces</a:t>
            </a:r>
            <a:r>
              <a:rPr dirty="0"/>
              <a:t> </a:t>
            </a:r>
            <a:r>
              <a:rPr dirty="0" err="1"/>
              <a:t>avantages</a:t>
            </a:r>
            <a:r>
              <a:rPr dirty="0"/>
              <a:t>, </a:t>
            </a:r>
            <a:r>
              <a:rPr dirty="0" err="1"/>
              <a:t>adhérer</a:t>
            </a:r>
            <a:r>
              <a:rPr dirty="0"/>
              <a:t> à CTP71 </a:t>
            </a:r>
            <a:r>
              <a:rPr dirty="0" err="1"/>
              <a:t>implique</a:t>
            </a:r>
            <a:r>
              <a:rPr dirty="0"/>
              <a:t> de :</a:t>
            </a:r>
          </a:p>
          <a:p>
            <a:endParaRPr dirty="0"/>
          </a:p>
          <a:p>
            <a:pPr marL="170969" indent="-170969">
              <a:buClr>
                <a:srgbClr val="000000"/>
              </a:buClr>
              <a:buSzPct val="100000"/>
              <a:buFont typeface="Arial"/>
              <a:buChar char="•"/>
            </a:pPr>
            <a:r>
              <a:rPr dirty="0" err="1"/>
              <a:t>Prospecter</a:t>
            </a:r>
            <a:r>
              <a:rPr dirty="0"/>
              <a:t> </a:t>
            </a:r>
            <a:r>
              <a:rPr dirty="0" err="1"/>
              <a:t>hebdomadairement</a:t>
            </a:r>
            <a:r>
              <a:rPr dirty="0"/>
              <a:t> </a:t>
            </a:r>
            <a:r>
              <a:rPr dirty="0" err="1"/>
              <a:t>en</a:t>
            </a:r>
            <a:r>
              <a:rPr dirty="0"/>
              <a:t> </a:t>
            </a:r>
            <a:r>
              <a:rPr dirty="0" err="1"/>
              <a:t>binome</a:t>
            </a:r>
            <a:r>
              <a:rPr dirty="0"/>
              <a:t> </a:t>
            </a:r>
            <a:r>
              <a:rPr dirty="0" err="1"/>
              <a:t>une</a:t>
            </a:r>
            <a:r>
              <a:rPr dirty="0"/>
              <a:t> </a:t>
            </a:r>
            <a:r>
              <a:rPr dirty="0" err="1"/>
              <a:t>dizaine</a:t>
            </a:r>
            <a:r>
              <a:rPr dirty="0"/>
              <a:t> </a:t>
            </a:r>
            <a:r>
              <a:rPr dirty="0" err="1"/>
              <a:t>d'Entreprises</a:t>
            </a:r>
            <a:r>
              <a:rPr dirty="0"/>
              <a:t> par matinée.</a:t>
            </a:r>
          </a:p>
          <a:p>
            <a:pPr marL="911839" lvl="1" indent="-170969">
              <a:buClr>
                <a:srgbClr val="000000"/>
              </a:buClr>
              <a:buSzPct val="100000"/>
              <a:buChar char="➢"/>
            </a:pPr>
            <a:r>
              <a:rPr dirty="0"/>
              <a:t>On ne </a:t>
            </a:r>
            <a:r>
              <a:rPr dirty="0" err="1"/>
              <a:t>prospecte</a:t>
            </a:r>
            <a:r>
              <a:rPr dirty="0"/>
              <a:t> pas pour soi </a:t>
            </a:r>
            <a:r>
              <a:rPr dirty="0" err="1"/>
              <a:t>mais</a:t>
            </a:r>
            <a:r>
              <a:rPr dirty="0"/>
              <a:t> pour es </a:t>
            </a:r>
            <a:r>
              <a:rPr dirty="0" err="1"/>
              <a:t>autres</a:t>
            </a:r>
            <a:r>
              <a:rPr dirty="0"/>
              <a:t> </a:t>
            </a:r>
          </a:p>
          <a:p>
            <a:pPr marL="911839" lvl="1" indent="-170969">
              <a:buClr>
                <a:srgbClr val="000000"/>
              </a:buClr>
              <a:buSzPct val="100000"/>
              <a:buChar char="➢"/>
            </a:pPr>
            <a:r>
              <a:rPr dirty="0"/>
              <a:t>Ce </a:t>
            </a:r>
            <a:r>
              <a:rPr dirty="0" err="1"/>
              <a:t>n'est</a:t>
            </a:r>
            <a:r>
              <a:rPr dirty="0"/>
              <a:t> pas le </a:t>
            </a:r>
            <a:r>
              <a:rPr dirty="0" err="1"/>
              <a:t>nombre</a:t>
            </a:r>
            <a:r>
              <a:rPr dirty="0"/>
              <a:t> qui </a:t>
            </a:r>
            <a:r>
              <a:rPr dirty="0" err="1"/>
              <a:t>compte</a:t>
            </a:r>
            <a:r>
              <a:rPr dirty="0"/>
              <a:t>, </a:t>
            </a:r>
            <a:r>
              <a:rPr dirty="0" err="1"/>
              <a:t>mais</a:t>
            </a:r>
            <a:r>
              <a:rPr dirty="0"/>
              <a:t> la </a:t>
            </a:r>
            <a:r>
              <a:rPr dirty="0" err="1"/>
              <a:t>qualité</a:t>
            </a:r>
            <a:r>
              <a:rPr dirty="0"/>
              <a:t> de la rencontre, et des </a:t>
            </a:r>
            <a:r>
              <a:rPr dirty="0" err="1"/>
              <a:t>débouchés</a:t>
            </a:r>
            <a:r>
              <a:rPr dirty="0"/>
              <a:t> </a:t>
            </a:r>
            <a:r>
              <a:rPr dirty="0" err="1"/>
              <a:t>potentiels</a:t>
            </a:r>
            <a:r>
              <a:rPr dirty="0"/>
              <a:t> </a:t>
            </a:r>
            <a:r>
              <a:rPr dirty="0" err="1"/>
              <a:t>ultérieurs</a:t>
            </a:r>
            <a:endParaRPr dirty="0"/>
          </a:p>
          <a:p>
            <a:pPr marL="742950" lvl="1" indent="-285750">
              <a:buClr>
                <a:srgbClr val="000000"/>
              </a:buClr>
              <a:buSzPct val="100000"/>
              <a:buChar char="➢"/>
            </a:pPr>
            <a:endParaRPr dirty="0"/>
          </a:p>
          <a:p>
            <a:pPr marL="170969" indent="-170969">
              <a:buClr>
                <a:srgbClr val="000000"/>
              </a:buClr>
              <a:buSzPct val="100000"/>
              <a:buChar char="▪"/>
            </a:pPr>
            <a:r>
              <a:rPr dirty="0" err="1"/>
              <a:t>Participer</a:t>
            </a:r>
            <a:r>
              <a:rPr dirty="0"/>
              <a:t> à la </a:t>
            </a:r>
            <a:r>
              <a:rPr dirty="0" err="1"/>
              <a:t>réunion</a:t>
            </a:r>
            <a:r>
              <a:rPr dirty="0"/>
              <a:t> </a:t>
            </a:r>
            <a:r>
              <a:rPr dirty="0" err="1"/>
              <a:t>hebdo</a:t>
            </a:r>
            <a:r>
              <a:rPr dirty="0"/>
              <a:t> : </a:t>
            </a:r>
            <a:r>
              <a:rPr dirty="0" err="1"/>
              <a:t>Débriefing</a:t>
            </a:r>
            <a:r>
              <a:rPr dirty="0"/>
              <a:t> de la </a:t>
            </a:r>
            <a:r>
              <a:rPr dirty="0" err="1"/>
              <a:t>semaine</a:t>
            </a:r>
            <a:r>
              <a:rPr dirty="0"/>
              <a:t>, et </a:t>
            </a:r>
            <a:r>
              <a:rPr dirty="0" err="1"/>
              <a:t>en</a:t>
            </a:r>
            <a:r>
              <a:rPr dirty="0"/>
              <a:t> particulier des Prospections, </a:t>
            </a:r>
            <a:r>
              <a:rPr dirty="0" err="1"/>
              <a:t>préparation</a:t>
            </a:r>
            <a:r>
              <a:rPr dirty="0"/>
              <a:t> des "</a:t>
            </a:r>
            <a:r>
              <a:rPr dirty="0" err="1"/>
              <a:t>tournées</a:t>
            </a:r>
            <a:r>
              <a:rPr dirty="0"/>
              <a:t>" de la </a:t>
            </a:r>
            <a:r>
              <a:rPr dirty="0" err="1"/>
              <a:t>semaine</a:t>
            </a:r>
            <a:r>
              <a:rPr dirty="0"/>
              <a:t> à </a:t>
            </a:r>
            <a:r>
              <a:rPr dirty="0" err="1"/>
              <a:t>venir</a:t>
            </a:r>
            <a:r>
              <a:rPr dirty="0"/>
              <a:t>, et des relances et </a:t>
            </a:r>
            <a:r>
              <a:rPr dirty="0" err="1"/>
              <a:t>prises</a:t>
            </a:r>
            <a:r>
              <a:rPr dirty="0"/>
              <a:t> de </a:t>
            </a:r>
            <a:r>
              <a:rPr dirty="0" err="1"/>
              <a:t>rendez-vous</a:t>
            </a:r>
            <a:r>
              <a:rPr dirty="0"/>
              <a:t> </a:t>
            </a:r>
            <a:r>
              <a:rPr dirty="0" err="1"/>
              <a:t>téléphoniques</a:t>
            </a:r>
            <a:r>
              <a:rPr dirty="0"/>
              <a:t> </a:t>
            </a:r>
            <a:r>
              <a:rPr dirty="0" err="1"/>
              <a:t>lorsque</a:t>
            </a:r>
            <a:r>
              <a:rPr dirty="0"/>
              <a:t> </a:t>
            </a:r>
            <a:r>
              <a:rPr dirty="0" err="1"/>
              <a:t>c'est</a:t>
            </a:r>
            <a:r>
              <a:rPr dirty="0"/>
              <a:t> un </a:t>
            </a:r>
            <a:r>
              <a:rPr dirty="0" err="1"/>
              <a:t>préalable</a:t>
            </a:r>
            <a:r>
              <a:rPr dirty="0"/>
              <a:t> </a:t>
            </a:r>
            <a:r>
              <a:rPr dirty="0" err="1"/>
              <a:t>nécessaire</a:t>
            </a:r>
            <a:r>
              <a:rPr dirty="0"/>
              <a:t> (taille </a:t>
            </a:r>
            <a:r>
              <a:rPr dirty="0" err="1"/>
              <a:t>entreprise</a:t>
            </a:r>
            <a:r>
              <a:rPr dirty="0"/>
              <a:t>, poste de </a:t>
            </a:r>
            <a:r>
              <a:rPr dirty="0" err="1"/>
              <a:t>garde</a:t>
            </a:r>
            <a:r>
              <a:rPr dirty="0"/>
              <a:t> …).</a:t>
            </a:r>
          </a:p>
          <a:p>
            <a:endParaRPr dirty="0"/>
          </a:p>
          <a:p>
            <a:pPr marL="170969" indent="-170969">
              <a:buClr>
                <a:srgbClr val="000000"/>
              </a:buClr>
              <a:buSzPct val="100000"/>
              <a:buFont typeface="Arial"/>
              <a:buChar char="•"/>
            </a:pPr>
            <a:r>
              <a:rPr dirty="0" err="1"/>
              <a:t>Participer</a:t>
            </a:r>
            <a:r>
              <a:rPr dirty="0"/>
              <a:t> aux </a:t>
            </a:r>
            <a:r>
              <a:rPr dirty="0" err="1"/>
              <a:t>groupe</a:t>
            </a:r>
            <a:r>
              <a:rPr dirty="0"/>
              <a:t> de travail sur des </a:t>
            </a:r>
            <a:r>
              <a:rPr dirty="0" err="1"/>
              <a:t>sujets</a:t>
            </a:r>
            <a:r>
              <a:rPr dirty="0"/>
              <a:t> divers   </a:t>
            </a:r>
            <a:r>
              <a:rPr dirty="0" err="1"/>
              <a:t>tel</a:t>
            </a:r>
            <a:r>
              <a:rPr dirty="0"/>
              <a:t> que  </a:t>
            </a:r>
            <a:r>
              <a:rPr dirty="0" err="1"/>
              <a:t>labo</a:t>
            </a:r>
            <a:r>
              <a:rPr dirty="0"/>
              <a:t> de </a:t>
            </a:r>
            <a:r>
              <a:rPr dirty="0" err="1"/>
              <a:t>compétences</a:t>
            </a:r>
            <a:r>
              <a:rPr dirty="0"/>
              <a:t> ,</a:t>
            </a:r>
            <a:r>
              <a:rPr dirty="0" err="1"/>
              <a:t>révision</a:t>
            </a:r>
            <a:r>
              <a:rPr dirty="0"/>
              <a:t> des documents internes …</a:t>
            </a:r>
          </a:p>
          <a:p>
            <a:r>
              <a:rPr dirty="0"/>
              <a:t> </a:t>
            </a:r>
          </a:p>
          <a:p>
            <a:r>
              <a:rPr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err="1"/>
              <a:t>Présenter</a:t>
            </a:r>
            <a:r>
              <a:rPr dirty="0"/>
              <a:t> </a:t>
            </a:r>
            <a:r>
              <a:rPr dirty="0" err="1"/>
              <a:t>rapidement</a:t>
            </a:r>
            <a:r>
              <a:rPr dirty="0"/>
              <a:t> les six </a:t>
            </a:r>
            <a:r>
              <a:rPr dirty="0" err="1"/>
              <a:t>chapitres</a:t>
            </a:r>
            <a:r>
              <a:rPr dirty="0"/>
              <a:t> </a:t>
            </a:r>
            <a:r>
              <a:rPr dirty="0" err="1"/>
              <a:t>abordés</a:t>
            </a:r>
            <a:r>
              <a:rPr dirty="0"/>
              <a:t> </a:t>
            </a:r>
            <a:r>
              <a:rPr dirty="0" err="1"/>
              <a:t>lors</a:t>
            </a:r>
            <a:r>
              <a:rPr dirty="0"/>
              <a:t> de la </a:t>
            </a:r>
            <a:r>
              <a:rPr dirty="0" err="1"/>
              <a:t>présentation</a:t>
            </a:r>
            <a:r>
              <a:rPr dirty="0"/>
              <a:t> </a:t>
            </a:r>
          </a:p>
          <a:p>
            <a:endParaRPr dirty="0"/>
          </a:p>
          <a:p>
            <a:r>
              <a:rPr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1144588" y="685800"/>
            <a:ext cx="4568825" cy="3429000"/>
          </a:xfrm>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marL="170969" indent="-170969">
              <a:buClr>
                <a:srgbClr val="000000"/>
              </a:buClr>
              <a:buSzPct val="100000"/>
              <a:buFont typeface="Arial"/>
              <a:buChar char="•"/>
            </a:pPr>
            <a:r>
              <a:rPr dirty="0" err="1"/>
              <a:t>Refaire</a:t>
            </a:r>
            <a:r>
              <a:rPr dirty="0"/>
              <a:t> </a:t>
            </a:r>
            <a:r>
              <a:rPr dirty="0" err="1"/>
              <a:t>circuler</a:t>
            </a:r>
            <a:r>
              <a:rPr dirty="0"/>
              <a:t> la </a:t>
            </a:r>
            <a:r>
              <a:rPr dirty="0" err="1"/>
              <a:t>feuilles</a:t>
            </a:r>
            <a:r>
              <a:rPr dirty="0"/>
              <a:t> de </a:t>
            </a:r>
            <a:r>
              <a:rPr dirty="0" err="1"/>
              <a:t>présence</a:t>
            </a:r>
            <a:r>
              <a:rPr dirty="0"/>
              <a:t>, pour </a:t>
            </a:r>
            <a:r>
              <a:rPr dirty="0" err="1"/>
              <a:t>remplir</a:t>
            </a:r>
            <a:r>
              <a:rPr dirty="0"/>
              <a:t> la </a:t>
            </a:r>
            <a:r>
              <a:rPr dirty="0" err="1"/>
              <a:t>colonne</a:t>
            </a:r>
            <a:r>
              <a:rPr dirty="0"/>
              <a:t> </a:t>
            </a:r>
            <a:r>
              <a:rPr dirty="0" err="1"/>
              <a:t>i</a:t>
            </a:r>
            <a:r>
              <a:rPr dirty="0"/>
              <a:t> </a:t>
            </a:r>
            <a:r>
              <a:rPr dirty="0" err="1"/>
              <a:t>Intéressé</a:t>
            </a:r>
            <a:r>
              <a:rPr dirty="0"/>
              <a:t> </a:t>
            </a:r>
            <a:r>
              <a:rPr dirty="0" err="1"/>
              <a:t>immédiatement</a:t>
            </a:r>
            <a:r>
              <a:rPr dirty="0"/>
              <a:t>, plus tard </a:t>
            </a:r>
            <a:r>
              <a:rPr dirty="0" err="1"/>
              <a:t>ou</a:t>
            </a:r>
            <a:r>
              <a:rPr dirty="0"/>
              <a:t> pas du tout</a:t>
            </a:r>
          </a:p>
          <a:p>
            <a:endParaRPr dirty="0"/>
          </a:p>
          <a:p>
            <a:pPr marL="170969" indent="-170969">
              <a:buClr>
                <a:srgbClr val="000000"/>
              </a:buClr>
              <a:buSzPct val="100000"/>
              <a:buFont typeface="Arial"/>
              <a:buChar char="•"/>
            </a:pPr>
            <a:r>
              <a:rPr dirty="0" err="1"/>
              <a:t>Distribuer</a:t>
            </a:r>
            <a:r>
              <a:rPr dirty="0"/>
              <a:t> la plaquette 3 volets , la </a:t>
            </a:r>
            <a:r>
              <a:rPr dirty="0" err="1"/>
              <a:t>charte</a:t>
            </a:r>
            <a:r>
              <a:rPr dirty="0"/>
              <a:t> FNATTP et </a:t>
            </a:r>
            <a:r>
              <a:rPr dirty="0" err="1"/>
              <a:t>l’engagement</a:t>
            </a:r>
            <a:r>
              <a:rPr dirty="0"/>
              <a:t> aux </a:t>
            </a:r>
            <a:r>
              <a:rPr dirty="0" err="1"/>
              <a:t>intéressés</a:t>
            </a:r>
            <a:r>
              <a:rPr dirty="0"/>
              <a:t>.</a:t>
            </a:r>
          </a:p>
          <a:p>
            <a:endParaRPr dirty="0"/>
          </a:p>
          <a:p>
            <a:pPr marL="170969" indent="-170969">
              <a:buClr>
                <a:srgbClr val="000000"/>
              </a:buClr>
              <a:buSzPct val="100000"/>
              <a:buFont typeface="Arial"/>
              <a:buChar char="•"/>
            </a:pPr>
            <a:r>
              <a:rPr dirty="0" err="1"/>
              <a:t>Leur</a:t>
            </a:r>
            <a:r>
              <a:rPr dirty="0"/>
              <a:t> </a:t>
            </a:r>
            <a:r>
              <a:rPr dirty="0" err="1"/>
              <a:t>préciser</a:t>
            </a:r>
            <a:r>
              <a:rPr dirty="0"/>
              <a:t> </a:t>
            </a:r>
            <a:r>
              <a:rPr dirty="0" err="1"/>
              <a:t>qu’ils</a:t>
            </a:r>
            <a:r>
              <a:rPr dirty="0"/>
              <a:t> </a:t>
            </a:r>
            <a:r>
              <a:rPr dirty="0" err="1"/>
              <a:t>peuvent</a:t>
            </a:r>
            <a:r>
              <a:rPr dirty="0"/>
              <a:t> </a:t>
            </a:r>
            <a:r>
              <a:rPr dirty="0" err="1"/>
              <a:t>venir</a:t>
            </a:r>
            <a:r>
              <a:rPr dirty="0"/>
              <a:t> à la </a:t>
            </a:r>
            <a:r>
              <a:rPr dirty="0" err="1"/>
              <a:t>prochaine</a:t>
            </a:r>
            <a:r>
              <a:rPr dirty="0"/>
              <a:t> </a:t>
            </a:r>
            <a:r>
              <a:rPr dirty="0" err="1"/>
              <a:t>réunion</a:t>
            </a:r>
            <a:r>
              <a:rPr dirty="0"/>
              <a:t> </a:t>
            </a:r>
            <a:r>
              <a:rPr dirty="0" err="1"/>
              <a:t>hebdo</a:t>
            </a:r>
            <a:r>
              <a:rPr dirty="0"/>
              <a:t> (phase </a:t>
            </a:r>
            <a:r>
              <a:rPr dirty="0" err="1"/>
              <a:t>découverte</a:t>
            </a:r>
            <a:r>
              <a:rPr dirty="0"/>
              <a:t>) </a:t>
            </a:r>
            <a:r>
              <a:rPr dirty="0" err="1"/>
              <a:t>avant</a:t>
            </a:r>
            <a:r>
              <a:rPr dirty="0"/>
              <a:t> de </a:t>
            </a:r>
            <a:r>
              <a:rPr dirty="0" err="1"/>
              <a:t>s’engager</a:t>
            </a:r>
            <a:r>
              <a:rPr dirty="0"/>
              <a:t> </a:t>
            </a:r>
            <a:r>
              <a:rPr dirty="0" err="1"/>
              <a:t>vraiment</a:t>
            </a:r>
            <a:r>
              <a:rPr dirty="0"/>
              <a:t> (= </a:t>
            </a:r>
            <a:r>
              <a:rPr dirty="0" err="1"/>
              <a:t>prospecter</a:t>
            </a:r>
            <a:r>
              <a:rPr dirty="0"/>
              <a:t> </a:t>
            </a:r>
            <a:r>
              <a:rPr dirty="0" err="1"/>
              <a:t>puis</a:t>
            </a:r>
            <a:r>
              <a:rPr dirty="0"/>
              <a:t> se former). Une </a:t>
            </a:r>
            <a:r>
              <a:rPr dirty="0" err="1"/>
              <a:t>fois</a:t>
            </a:r>
            <a:r>
              <a:rPr dirty="0"/>
              <a:t> </a:t>
            </a:r>
            <a:r>
              <a:rPr dirty="0" err="1"/>
              <a:t>leur</a:t>
            </a:r>
            <a:r>
              <a:rPr dirty="0"/>
              <a:t> </a:t>
            </a:r>
            <a:r>
              <a:rPr dirty="0" err="1"/>
              <a:t>choix</a:t>
            </a:r>
            <a:r>
              <a:rPr dirty="0"/>
              <a:t> fait, </a:t>
            </a:r>
            <a:r>
              <a:rPr dirty="0" err="1"/>
              <a:t>sont</a:t>
            </a:r>
            <a:r>
              <a:rPr dirty="0"/>
              <a:t> </a:t>
            </a:r>
            <a:r>
              <a:rPr dirty="0" err="1"/>
              <a:t>demandés</a:t>
            </a:r>
            <a:r>
              <a:rPr dirty="0"/>
              <a:t> la participation aux frais </a:t>
            </a:r>
            <a:r>
              <a:rPr dirty="0" err="1"/>
              <a:t>d’accueil</a:t>
            </a:r>
            <a:r>
              <a:rPr dirty="0"/>
              <a:t> et </a:t>
            </a:r>
            <a:r>
              <a:rPr dirty="0" err="1"/>
              <a:t>d’accompagnement</a:t>
            </a:r>
            <a:r>
              <a:rPr dirty="0"/>
              <a:t>. Noter sur la </a:t>
            </a:r>
            <a:r>
              <a:rPr dirty="0" err="1"/>
              <a:t>feuille</a:t>
            </a:r>
            <a:r>
              <a:rPr dirty="0"/>
              <a:t> de </a:t>
            </a:r>
            <a:r>
              <a:rPr dirty="0" err="1"/>
              <a:t>présence</a:t>
            </a:r>
            <a:r>
              <a:rPr dirty="0"/>
              <a:t> </a:t>
            </a:r>
            <a:r>
              <a:rPr dirty="0" err="1"/>
              <a:t>s'ils</a:t>
            </a:r>
            <a:r>
              <a:rPr dirty="0"/>
              <a:t> </a:t>
            </a:r>
            <a:r>
              <a:rPr dirty="0" err="1"/>
              <a:t>viennent</a:t>
            </a:r>
            <a:r>
              <a:rPr dirty="0"/>
              <a:t> à la </a:t>
            </a:r>
            <a:r>
              <a:rPr dirty="0" err="1"/>
              <a:t>prochaine</a:t>
            </a:r>
            <a:r>
              <a:rPr dirty="0"/>
              <a:t> </a:t>
            </a:r>
            <a:r>
              <a:rPr dirty="0" err="1"/>
              <a:t>réunion</a:t>
            </a:r>
            <a:r>
              <a:rPr dirty="0"/>
              <a:t> </a:t>
            </a:r>
            <a:r>
              <a:rPr dirty="0" err="1"/>
              <a:t>hebdo</a:t>
            </a:r>
            <a:r>
              <a:rPr dirty="0"/>
              <a:t> </a:t>
            </a:r>
            <a:r>
              <a:rPr dirty="0" err="1"/>
              <a:t>ou</a:t>
            </a:r>
            <a:r>
              <a:rPr dirty="0"/>
              <a:t> à la </a:t>
            </a:r>
            <a:r>
              <a:rPr dirty="0" err="1"/>
              <a:t>suivante</a:t>
            </a:r>
            <a:r>
              <a:rPr dirty="0"/>
              <a:t>. </a:t>
            </a:r>
            <a:r>
              <a:rPr dirty="0" err="1"/>
              <a:t>Ils</a:t>
            </a:r>
            <a:r>
              <a:rPr dirty="0"/>
              <a:t> </a:t>
            </a:r>
            <a:r>
              <a:rPr dirty="0" err="1"/>
              <a:t>ont</a:t>
            </a:r>
            <a:r>
              <a:rPr dirty="0"/>
              <a:t> ensuite au maximum 6 </a:t>
            </a:r>
            <a:r>
              <a:rPr dirty="0" err="1"/>
              <a:t>mois</a:t>
            </a:r>
            <a:r>
              <a:rPr dirty="0"/>
              <a:t> pour </a:t>
            </a:r>
            <a:r>
              <a:rPr dirty="0" err="1"/>
              <a:t>ahérer</a:t>
            </a:r>
            <a:r>
              <a:rPr dirty="0"/>
              <a:t> (</a:t>
            </a:r>
            <a:r>
              <a:rPr dirty="0" err="1"/>
              <a:t>payement</a:t>
            </a:r>
            <a:r>
              <a:rPr dirty="0"/>
              <a:t> </a:t>
            </a:r>
            <a:r>
              <a:rPr dirty="0" err="1"/>
              <a:t>cotisationet</a:t>
            </a:r>
            <a:r>
              <a:rPr dirty="0"/>
              <a:t> signature engagement)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1144588" y="685800"/>
            <a:ext cx="4568825"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Dire que les mots importants sont : </a:t>
            </a:r>
          </a:p>
          <a:p>
            <a:endParaRPr/>
          </a:p>
          <a:p>
            <a:pPr marL="170969" indent="-170969">
              <a:buClr>
                <a:srgbClr val="000000"/>
              </a:buClr>
              <a:buSzPct val="100000"/>
              <a:buFont typeface="Arial"/>
              <a:buChar char="•"/>
            </a:pPr>
            <a:r>
              <a:t>TEMPS PARTAGE et COMPETENCES, et qu'ils vont être développé dans ce qui va suivre</a:t>
            </a:r>
          </a:p>
          <a:p>
            <a:endParaRPr/>
          </a:p>
          <a:p>
            <a:pPr marL="170969" indent="-170969">
              <a:buClr>
                <a:srgbClr val="000000"/>
              </a:buClr>
              <a:buSzPct val="100000"/>
              <a:buFont typeface="Arial"/>
              <a:buChar char="•"/>
            </a:pPr>
            <a:r>
              <a:t>Le temps partagé peut concerner toute catégorie de personnel, bien sur, mais l'objet de CTP71 ne concerne que les cadres et assimilés</a:t>
            </a:r>
          </a:p>
          <a:p>
            <a:endParaRPr/>
          </a:p>
          <a:p>
            <a: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a:defRPr b="1"/>
            </a:pPr>
            <a:r>
              <a:t>VERIFIER A LA FIN DE CETE DIAPO QUE C' EST CLAIR POUR TOUS LES PARTICIPANTS</a:t>
            </a:r>
          </a:p>
          <a:p>
            <a:r>
              <a:t>Expliquer qu'on peut partager son temps de différentes façons:</a:t>
            </a:r>
          </a:p>
          <a:p>
            <a:pPr marL="170969" indent="-170969">
              <a:buClr>
                <a:srgbClr val="000000"/>
              </a:buClr>
              <a:buSzPct val="100000"/>
              <a:buChar char="▪"/>
            </a:pPr>
            <a:r>
              <a:t>A l'intérieur de la semaine, en travaillant 3 jours pour une entreprise et 2 jours pour une autre. Exemple : Je suis géstionnaire le matin dans un hôpital, mais j’exerce aussi comme juriste, en profession libérale pour diverses sociétés.</a:t>
            </a:r>
          </a:p>
          <a:p>
            <a:pPr marL="170969" indent="-170969">
              <a:buClr>
                <a:srgbClr val="000000"/>
              </a:buClr>
              <a:buSzPct val="100000"/>
              <a:buChar char="▪"/>
            </a:pPr>
            <a:r>
              <a:t>Par périodes de plusieurs semaines à plusieurs mois, au travers de missions, souvent à plein temps, mettant en œuvre des compétences qui peuvent être différentes</a:t>
            </a:r>
          </a:p>
          <a:p>
            <a:endParaRPr/>
          </a:p>
          <a:p>
            <a:r>
              <a:t>Expliquer la Logique de Compétences : </a:t>
            </a:r>
          </a:p>
          <a:p>
            <a:pPr marL="170969" indent="-170969">
              <a:buClr>
                <a:srgbClr val="000000"/>
              </a:buClr>
              <a:buSzPct val="100000"/>
              <a:buFont typeface="Arial"/>
              <a:buChar char="•"/>
            </a:pPr>
            <a:r>
              <a:t>Une compétence est un assemblage de savoir, savoir-faire et savoir-être  </a:t>
            </a:r>
          </a:p>
          <a:p>
            <a:pPr marL="170969" indent="-170969">
              <a:buClr>
                <a:srgbClr val="000000"/>
              </a:buClr>
              <a:buSzPct val="100000"/>
              <a:buChar char="▪"/>
            </a:pPr>
            <a:r>
              <a:t>Elle n'a pas nécessairement été expérimentée en tant que poste. Exemple d'une compétence de chef de projet, qui a pu être exercée dans l'exercice différents postes et métiers, et sur différents sujets (alors que l'intéressé n'a jamais eu de poste intitulé "Chef de Projet")</a:t>
            </a:r>
          </a:p>
          <a:p>
            <a:pPr marL="170969" indent="-170969">
              <a:buClr>
                <a:srgbClr val="000000"/>
              </a:buClr>
              <a:buSzPct val="100000"/>
              <a:buFont typeface="Arial"/>
              <a:buChar char="•"/>
            </a:pPr>
            <a:r>
              <a:t>Elle peut avoir une origine non professionnelle. Exemple d'un Ingénieur d'Affaire, qui partage son temps comme professeur de Yoga </a:t>
            </a:r>
          </a:p>
          <a:p>
            <a:pPr marL="170969" indent="-170969">
              <a:buClr>
                <a:srgbClr val="000000"/>
              </a:buClr>
              <a:buSzPct val="100000"/>
              <a:buFont typeface="Arial"/>
              <a:buChar char="•"/>
            </a:pPr>
            <a:r>
              <a:t>Le partage du temps peut se faire sur plusieurs activités au sein de la même Entreprise. Exemple d'une enseignante qui a un CDI dans un établissement scolaire privé, en temps que professeur, et une 2ème contrat, en CDD, en temps qu'assistante administrative dans le même établissement  </a:t>
            </a:r>
          </a:p>
          <a:p>
            <a:endParaRP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1144588" y="685800"/>
            <a:ext cx="4568825"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marL="284950" indent="-284950">
              <a:spcBef>
                <a:spcPts val="500"/>
              </a:spcBef>
              <a:buClr>
                <a:srgbClr val="000000"/>
              </a:buClr>
              <a:buSzPct val="100000"/>
              <a:buFont typeface="Arial"/>
              <a:buChar char="•"/>
              <a:defRPr sz="1400"/>
            </a:pPr>
            <a:r>
              <a:rPr dirty="0"/>
              <a:t>NOTRE SIEGE EST BASE A CORIOLIS</a:t>
            </a:r>
          </a:p>
          <a:p>
            <a:pPr>
              <a:spcBef>
                <a:spcPts val="500"/>
              </a:spcBef>
              <a:defRPr sz="1400"/>
            </a:pPr>
            <a:r>
              <a:rPr dirty="0"/>
              <a:t>(à </a:t>
            </a:r>
            <a:r>
              <a:rPr dirty="0" err="1"/>
              <a:t>côté</a:t>
            </a:r>
            <a:r>
              <a:rPr dirty="0"/>
              <a:t> de la </a:t>
            </a:r>
            <a:r>
              <a:rPr dirty="0" err="1"/>
              <a:t>gare</a:t>
            </a:r>
            <a:r>
              <a:rPr dirty="0"/>
              <a:t> TGV de MONTCHANIN).</a:t>
            </a:r>
          </a:p>
          <a:p>
            <a:pPr>
              <a:defRPr sz="1400"/>
            </a:pPr>
            <a:endParaRPr dirty="0"/>
          </a:p>
          <a:p>
            <a:pPr marL="284950" indent="-284950">
              <a:spcBef>
                <a:spcPts val="500"/>
              </a:spcBef>
              <a:buClr>
                <a:srgbClr val="000000"/>
              </a:buClr>
              <a:buSzPct val="100000"/>
              <a:buFont typeface="Arial"/>
              <a:buChar char="•"/>
              <a:defRPr sz="1400"/>
            </a:pPr>
            <a:r>
              <a:rPr dirty="0"/>
              <a:t>NOUS AVONS DES ANTENNES A :</a:t>
            </a:r>
          </a:p>
          <a:p>
            <a:pPr>
              <a:spcBef>
                <a:spcPts val="500"/>
              </a:spcBef>
              <a:defRPr sz="1400"/>
            </a:pPr>
            <a:r>
              <a:rPr dirty="0"/>
              <a:t>CHALON-SUR-SAONE, LOUHANS, MACON, DIGOIN</a:t>
            </a:r>
            <a:r>
              <a:rPr sz="1200"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4588" y="685800"/>
            <a:ext cx="4568825" cy="3429000"/>
          </a:xfrm>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a:spcBef>
                <a:spcPts val="600"/>
              </a:spcBef>
              <a:defRPr sz="1800"/>
            </a:pPr>
            <a:r>
              <a:t>CTP 71 est:</a:t>
            </a:r>
          </a:p>
          <a:p>
            <a:pPr marL="284950" indent="-284950">
              <a:spcBef>
                <a:spcPts val="600"/>
              </a:spcBef>
              <a:buClr>
                <a:srgbClr val="000000"/>
              </a:buClr>
              <a:buSzPct val="100000"/>
              <a:buFont typeface="Arial"/>
              <a:buChar char="•"/>
              <a:defRPr sz="1800"/>
            </a:pPr>
            <a:r>
              <a:t>Organisé en Association de type Loi 1901</a:t>
            </a:r>
          </a:p>
          <a:p>
            <a:pPr marL="284950" indent="-284950">
              <a:spcBef>
                <a:spcPts val="600"/>
              </a:spcBef>
              <a:buClr>
                <a:srgbClr val="000000"/>
              </a:buClr>
              <a:buSzPct val="100000"/>
              <a:buFont typeface="Arial"/>
              <a:buChar char="•"/>
              <a:defRPr sz="1800"/>
            </a:pPr>
            <a:r>
              <a:t>AFFILIE A LA FNATTP (Fédération Nationale des Associations de Travail en temps Paratagé, une soixantaine)</a:t>
            </a:r>
          </a:p>
          <a:p>
            <a:pPr>
              <a:spcBef>
                <a:spcPts val="600"/>
              </a:spcBef>
              <a:defRPr sz="1800"/>
            </a:pPr>
            <a:r>
              <a:t>Il y a en moyenne environ 80 adhérents dans l'association</a:t>
            </a:r>
          </a:p>
          <a:p>
            <a:pPr marL="284950" indent="-284950">
              <a:spcBef>
                <a:spcPts val="600"/>
              </a:spcBef>
              <a:buClr>
                <a:srgbClr val="000000"/>
              </a:buClr>
              <a:buSzPct val="100000"/>
              <a:buFont typeface="Arial"/>
              <a:buChar char="•"/>
              <a:defRPr sz="1800"/>
            </a:pPr>
            <a:r>
              <a:t>EN RELATION AVEC LES AUTRES ORGANISATIONS DE TTP : </a:t>
            </a:r>
          </a:p>
          <a:p>
            <a:pPr>
              <a:spcBef>
                <a:spcPts val="600"/>
              </a:spcBef>
              <a:defRPr sz="1800"/>
            </a:pPr>
            <a:r>
              <a:t>CTP 21( également environ une  centaine d'adhérents), CTP 01, CTP 69, …</a:t>
            </a:r>
          </a:p>
          <a:p>
            <a:pPr>
              <a:defRPr sz="1800"/>
            </a:pPr>
            <a:endParaRPr/>
          </a:p>
          <a:p>
            <a:endParaRPr/>
          </a:p>
          <a:p>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1144588" y="685800"/>
            <a:ext cx="4568825"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endParaRPr/>
          </a:p>
          <a:p>
            <a:pPr>
              <a:spcBef>
                <a:spcPts val="500"/>
              </a:spcBef>
              <a:defRPr sz="1400"/>
            </a:pPr>
            <a:r>
              <a:t>NOS PRINCIPAUX PARTENAIRES :</a:t>
            </a:r>
          </a:p>
          <a:p>
            <a:pPr>
              <a:defRPr sz="1400"/>
            </a:pPr>
            <a:endParaRPr/>
          </a:p>
          <a:p>
            <a:pPr marL="284950" indent="-284950">
              <a:spcBef>
                <a:spcPts val="500"/>
              </a:spcBef>
              <a:buClr>
                <a:srgbClr val="000000"/>
              </a:buClr>
              <a:buSzPct val="100000"/>
              <a:buFont typeface="Arial"/>
              <a:buChar char="•"/>
              <a:defRPr sz="1400"/>
            </a:pPr>
            <a:r>
              <a:t>LES ACTEURS ECONOMIQUES ET INSTITUTIONNELS : CCI,  POLES EMPLOI,  CUCM, FSE, CONSEIL GENERAL, CONSEIL REGIONAL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Répondre aux besoins, c’est :</a:t>
            </a:r>
          </a:p>
          <a:p>
            <a:pPr marL="170969" indent="-170969">
              <a:buClr>
                <a:srgbClr val="000000"/>
              </a:buClr>
              <a:buSzPct val="100000"/>
              <a:buFont typeface="Arial"/>
              <a:buChar char="•"/>
            </a:pPr>
            <a:r>
              <a:t>Montrer en particulier au Dirigeant qu'il peut réaliser des projets actuellement en veille (car il n'a ni le temps ni les ressources), mais néanmoins porteurs de progrès, en s'adjoignant des expertises pour le temps d'une mission</a:t>
            </a:r>
          </a:p>
          <a:p>
            <a:endParaRPr/>
          </a:p>
          <a:p>
            <a:pPr marL="170969" indent="-170969">
              <a:buClr>
                <a:srgbClr val="000000"/>
              </a:buClr>
              <a:buSzPct val="100000"/>
              <a:buFont typeface="Arial"/>
              <a:buChar char="•"/>
            </a:pPr>
            <a:r>
              <a:t>Donner des nouvelles idées au Chef d'Entreprise, et l'aider à lancer un nouveau projet avec des compétences appropriées</a:t>
            </a:r>
          </a:p>
          <a:p>
            <a:endParaRPr/>
          </a:p>
          <a:p>
            <a:pPr>
              <a:defRPr b="1"/>
            </a:pPr>
            <a:r>
              <a:t>On accède de cette façon au marché "caché" de l'emploi</a:t>
            </a:r>
            <a:r>
              <a:rPr b="0"/>
              <a:t>, soit parce qu'il n'a pas encore été exprimé comme besoin, soit parce qu'on vient de le faire naître  </a:t>
            </a:r>
          </a:p>
          <a:p>
            <a:endParaRPr b="0"/>
          </a:p>
          <a:p>
            <a:pPr>
              <a:defRPr b="1"/>
            </a:pPr>
            <a:r>
              <a:t>POUR CELA ON DOIT RENCONTRER LES CHEFS D 'ENTREPRISE ET DIRIGEANTS D’ORGANISATION OU LEURS PRINCIPAUX COLLABORATEURS</a:t>
            </a:r>
            <a:r>
              <a:rPr b="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t>Répondre aux besoins, c’est :</a:t>
            </a:r>
          </a:p>
          <a:p>
            <a:pPr marL="170969" indent="-170969">
              <a:buClr>
                <a:srgbClr val="000000"/>
              </a:buClr>
              <a:buSzPct val="100000"/>
              <a:buFont typeface="Arial"/>
              <a:buChar char="•"/>
            </a:pPr>
            <a:r>
              <a:t>Montrer en particulier au Dirigeant qu'il peut réaliser des projets actuellement en veille (car il n'a ni le temps ni les ressources), mais néanmoins porteurs de progrès, en s'adjoignant des expertises pour le temps d'une mission</a:t>
            </a:r>
          </a:p>
          <a:p>
            <a:endParaRPr/>
          </a:p>
          <a:p>
            <a:pPr marL="170969" indent="-170969">
              <a:buClr>
                <a:srgbClr val="000000"/>
              </a:buClr>
              <a:buSzPct val="100000"/>
              <a:buFont typeface="Arial"/>
              <a:buChar char="•"/>
            </a:pPr>
            <a:r>
              <a:t>Donner des nouvelles idées au Chef d'Entreprise, et l'aider à lancer un nouveau projet avec des compétences appropriées</a:t>
            </a:r>
          </a:p>
          <a:p>
            <a:endParaRPr/>
          </a:p>
          <a:p>
            <a:pPr>
              <a:defRPr b="1"/>
            </a:pPr>
            <a:r>
              <a:t>On accède de cette façon au marché "caché" de l'emploi</a:t>
            </a:r>
            <a:r>
              <a:rPr b="0"/>
              <a:t>, soit parce qu'il n'a pas encore été exprimé comme besoin, soit parce qu'on vient de le faire naître  </a:t>
            </a:r>
          </a:p>
          <a:p>
            <a:endParaRPr b="0"/>
          </a:p>
          <a:p>
            <a:pPr>
              <a:defRPr b="1"/>
            </a:pPr>
            <a:r>
              <a:t>POUR CELA ON DOIT RENCONTRER LES CHEFS D 'ENTREPRISE ET DIRIGEANTS D’ORGANISATION OU LEURS PRINCIPAUX COLLABORATEURS</a:t>
            </a:r>
            <a:r>
              <a:rPr b="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4"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5" name="TextBox 7"/>
          <p:cNvSpPr txBox="1"/>
          <p:nvPr/>
        </p:nvSpPr>
        <p:spPr>
          <a:xfrm>
            <a:off x="9137687" y="6399212"/>
            <a:ext cx="41744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lnSpc>
                <a:spcPct val="62000"/>
              </a:lnSpc>
              <a:defRPr sz="4900">
                <a:solidFill>
                  <a:schemeClr val="accent1"/>
                </a:solidFill>
                <a:latin typeface="Wingdings"/>
                <a:ea typeface="Wingdings"/>
                <a:cs typeface="Wingdings"/>
                <a:sym typeface="Wingdings"/>
              </a:defRPr>
            </a:lvl1pPr>
          </a:lstStyle>
          <a:p>
            <a:r>
              <a:t>S</a:t>
            </a:r>
          </a:p>
        </p:txBody>
      </p:sp>
      <p:sp>
        <p:nvSpPr>
          <p:cNvPr id="16" name="Texte du titre"/>
          <p:cNvSpPr txBox="1">
            <a:spLocks noGrp="1"/>
          </p:cNvSpPr>
          <p:nvPr>
            <p:ph type="title"/>
          </p:nvPr>
        </p:nvSpPr>
        <p:spPr>
          <a:xfrm>
            <a:off x="504031" y="1427939"/>
            <a:ext cx="9070814" cy="2124410"/>
          </a:xfrm>
          <a:prstGeom prst="rect">
            <a:avLst/>
          </a:prstGeom>
        </p:spPr>
        <p:txBody>
          <a:bodyPr lIns="0" tIns="0" rIns="0" bIns="0" anchor="b"/>
          <a:lstStyle>
            <a:lvl1pPr>
              <a:defRPr sz="6600"/>
            </a:lvl1pPr>
          </a:lstStyle>
          <a:p>
            <a:r>
              <a:t>Texte du titre</a:t>
            </a:r>
          </a:p>
        </p:txBody>
      </p:sp>
      <p:sp>
        <p:nvSpPr>
          <p:cNvPr id="17" name="Texte niveau 1…"/>
          <p:cNvSpPr txBox="1">
            <a:spLocks noGrp="1"/>
          </p:cNvSpPr>
          <p:nvPr>
            <p:ph type="body" sz="quarter" idx="1"/>
          </p:nvPr>
        </p:nvSpPr>
        <p:spPr>
          <a:xfrm>
            <a:off x="504031" y="3646430"/>
            <a:ext cx="9070814" cy="1175950"/>
          </a:xfrm>
          <a:prstGeom prst="rect">
            <a:avLst/>
          </a:prstGeom>
        </p:spPr>
        <p:txBody>
          <a:bodyPr lIns="0" tIns="0" rIns="0" bIns="0">
            <a:normAutofit/>
          </a:bodyPr>
          <a:lstStyle>
            <a:lvl1pPr marL="0" indent="0" algn="ctr">
              <a:spcBef>
                <a:spcPts val="300"/>
              </a:spcBef>
              <a:buClrTx/>
              <a:buSzTx/>
              <a:buNone/>
              <a:defRPr sz="2000">
                <a:solidFill>
                  <a:srgbClr val="FFFFFF"/>
                </a:solidFill>
              </a:defRPr>
            </a:lvl1pPr>
            <a:lvl2pPr marL="0" indent="503971" algn="ctr">
              <a:spcBef>
                <a:spcPts val="300"/>
              </a:spcBef>
              <a:buClrTx/>
              <a:buSzTx/>
              <a:buNone/>
              <a:defRPr sz="2000">
                <a:solidFill>
                  <a:srgbClr val="FFFFFF"/>
                </a:solidFill>
              </a:defRPr>
            </a:lvl2pPr>
            <a:lvl3pPr marL="0" indent="1007943" algn="ctr">
              <a:spcBef>
                <a:spcPts val="300"/>
              </a:spcBef>
              <a:buClrTx/>
              <a:buSzTx/>
              <a:buNone/>
              <a:defRPr sz="2000">
                <a:solidFill>
                  <a:srgbClr val="FFFFFF"/>
                </a:solidFill>
              </a:defRPr>
            </a:lvl3pPr>
            <a:lvl4pPr marL="0" indent="1511914" algn="ctr">
              <a:spcBef>
                <a:spcPts val="300"/>
              </a:spcBef>
              <a:buClrTx/>
              <a:buSzTx/>
              <a:buNone/>
              <a:defRPr sz="2000">
                <a:solidFill>
                  <a:srgbClr val="FFFFFF"/>
                </a:solidFill>
              </a:defRPr>
            </a:lvl4pPr>
            <a:lvl5pPr marL="0" indent="2015886" algn="ctr">
              <a:spcBef>
                <a:spcPts val="300"/>
              </a:spcBef>
              <a:buClrTx/>
              <a:buSzTx/>
              <a:buNone/>
              <a:defRPr sz="20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13"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u avec légen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1"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22"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23" name="Texte du titre"/>
          <p:cNvSpPr txBox="1">
            <a:spLocks noGrp="1"/>
          </p:cNvSpPr>
          <p:nvPr>
            <p:ph type="title"/>
          </p:nvPr>
        </p:nvSpPr>
        <p:spPr>
          <a:xfrm>
            <a:off x="504031" y="419982"/>
            <a:ext cx="3869183" cy="2435896"/>
          </a:xfrm>
          <a:prstGeom prst="rect">
            <a:avLst/>
          </a:prstGeom>
        </p:spPr>
        <p:txBody>
          <a:bodyPr anchor="b"/>
          <a:lstStyle>
            <a:lvl1pPr algn="l">
              <a:defRPr sz="4900"/>
            </a:lvl1pPr>
          </a:lstStyle>
          <a:p>
            <a:r>
              <a:t>Texte du titre</a:t>
            </a:r>
          </a:p>
        </p:txBody>
      </p:sp>
      <p:sp>
        <p:nvSpPr>
          <p:cNvPr id="124" name="Texte niveau 1…"/>
          <p:cNvSpPr txBox="1">
            <a:spLocks noGrp="1"/>
          </p:cNvSpPr>
          <p:nvPr>
            <p:ph type="body" sz="half" idx="1"/>
          </p:nvPr>
        </p:nvSpPr>
        <p:spPr>
          <a:xfrm>
            <a:off x="5544344" y="300987"/>
            <a:ext cx="4032251" cy="6451974"/>
          </a:xfrm>
          <a:prstGeom prst="rect">
            <a:avLst/>
          </a:prstGeom>
        </p:spPr>
        <p:txBody>
          <a:bodyPr>
            <a:normAutofit/>
          </a:bodyPr>
          <a:lstStyle>
            <a:lvl3pPr marL="1174750" indent="-419100"/>
            <a:lvl4pPr marL="1544926" indent="-403514"/>
            <a:lvl5pPr marL="1930400" indent="-419100"/>
          </a:lstStyle>
          <a:p>
            <a:r>
              <a:t>Texte niveau 1</a:t>
            </a:r>
          </a:p>
          <a:p>
            <a:pPr lvl="1"/>
            <a:r>
              <a:t>Texte niveau 2</a:t>
            </a:r>
          </a:p>
          <a:p>
            <a:pPr lvl="2"/>
            <a:r>
              <a:t>Texte niveau 3</a:t>
            </a:r>
          </a:p>
          <a:p>
            <a:pPr lvl="3"/>
            <a:r>
              <a:t>Texte niveau 4</a:t>
            </a:r>
          </a:p>
          <a:p>
            <a:pPr lvl="4"/>
            <a:r>
              <a:t>Texte niveau 5</a:t>
            </a:r>
          </a:p>
        </p:txBody>
      </p:sp>
      <p:sp>
        <p:nvSpPr>
          <p:cNvPr id="125" name="Text Placeholder 3"/>
          <p:cNvSpPr>
            <a:spLocks noGrp="1"/>
          </p:cNvSpPr>
          <p:nvPr>
            <p:ph type="body" sz="quarter" idx="13"/>
          </p:nvPr>
        </p:nvSpPr>
        <p:spPr>
          <a:xfrm>
            <a:off x="504031" y="2920109"/>
            <a:ext cx="3869183" cy="3734854"/>
          </a:xfrm>
          <a:prstGeom prst="rect">
            <a:avLst/>
          </a:prstGeom>
        </p:spPr>
        <p:txBody>
          <a:bodyPr>
            <a:normAutofit/>
          </a:bodyPr>
          <a:lstStyle/>
          <a:p>
            <a:pPr marL="0" indent="0">
              <a:buClrTx/>
              <a:buSzTx/>
              <a:buNone/>
              <a:defRPr sz="2200">
                <a:solidFill>
                  <a:srgbClr val="FFFFFF"/>
                </a:solidFill>
              </a:defRPr>
            </a:pPr>
            <a:endParaRPr/>
          </a:p>
        </p:txBody>
      </p:sp>
      <p:sp>
        <p:nvSpPr>
          <p:cNvPr id="12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Image avec légen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34"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35" name="Texte du titre"/>
          <p:cNvSpPr txBox="1">
            <a:spLocks noGrp="1"/>
          </p:cNvSpPr>
          <p:nvPr>
            <p:ph type="title"/>
          </p:nvPr>
        </p:nvSpPr>
        <p:spPr>
          <a:xfrm>
            <a:off x="5568846" y="419982"/>
            <a:ext cx="4007749" cy="2435896"/>
          </a:xfrm>
          <a:prstGeom prst="rect">
            <a:avLst/>
          </a:prstGeom>
        </p:spPr>
        <p:txBody>
          <a:bodyPr anchor="b"/>
          <a:lstStyle>
            <a:lvl1pPr algn="l">
              <a:defRPr sz="4900">
                <a:solidFill>
                  <a:srgbClr val="000000"/>
                </a:solidFill>
              </a:defRPr>
            </a:lvl1pPr>
          </a:lstStyle>
          <a:p>
            <a:r>
              <a:t>Texte du titre</a:t>
            </a:r>
          </a:p>
        </p:txBody>
      </p:sp>
      <p:sp>
        <p:nvSpPr>
          <p:cNvPr id="136" name="Texte niveau 1…"/>
          <p:cNvSpPr txBox="1">
            <a:spLocks noGrp="1"/>
          </p:cNvSpPr>
          <p:nvPr>
            <p:ph type="body" sz="half" idx="1"/>
          </p:nvPr>
        </p:nvSpPr>
        <p:spPr>
          <a:xfrm>
            <a:off x="5568846" y="2920108"/>
            <a:ext cx="4007749" cy="3864350"/>
          </a:xfrm>
          <a:prstGeom prst="rect">
            <a:avLst/>
          </a:prstGeom>
        </p:spPr>
        <p:txBody>
          <a:bodyPr>
            <a:normAutofit/>
          </a:bodyPr>
          <a:lstStyle>
            <a:lvl1pPr marL="0" indent="0">
              <a:buClrTx/>
              <a:buSzTx/>
              <a:buNone/>
              <a:defRPr sz="2200"/>
            </a:lvl1pPr>
            <a:lvl2pPr marL="0" indent="503971">
              <a:buClrTx/>
              <a:buSzTx/>
              <a:buNone/>
              <a:defRPr sz="2200"/>
            </a:lvl2pPr>
            <a:lvl3pPr marL="0" indent="1007943">
              <a:buClrTx/>
              <a:buSzTx/>
              <a:buNone/>
              <a:defRPr sz="2200"/>
            </a:lvl3pPr>
            <a:lvl4pPr marL="0" indent="1511914">
              <a:buClrTx/>
              <a:buSzTx/>
              <a:buNone/>
              <a:defRPr sz="2200"/>
            </a:lvl4pPr>
            <a:lvl5pPr marL="0" indent="2015886">
              <a:buClrTx/>
              <a:buSzTx/>
              <a:buNone/>
              <a:defRPr sz="2200"/>
            </a:lvl5pPr>
          </a:lstStyle>
          <a:p>
            <a:r>
              <a:t>Texte niveau 1</a:t>
            </a:r>
          </a:p>
          <a:p>
            <a:pPr lvl="1"/>
            <a:r>
              <a:t>Texte niveau 2</a:t>
            </a:r>
          </a:p>
          <a:p>
            <a:pPr lvl="2"/>
            <a:r>
              <a:t>Texte niveau 3</a:t>
            </a:r>
          </a:p>
          <a:p>
            <a:pPr lvl="3"/>
            <a:r>
              <a:t>Texte niveau 4</a:t>
            </a:r>
          </a:p>
          <a:p>
            <a:pPr lvl="4"/>
            <a:r>
              <a:t>Texte niveau 5</a:t>
            </a:r>
          </a:p>
        </p:txBody>
      </p:sp>
      <p:sp>
        <p:nvSpPr>
          <p:cNvPr id="137" name="Picture Placeholder 8"/>
          <p:cNvSpPr>
            <a:spLocks noGrp="1"/>
          </p:cNvSpPr>
          <p:nvPr>
            <p:ph type="pic" sz="half" idx="13"/>
          </p:nvPr>
        </p:nvSpPr>
        <p:spPr>
          <a:xfrm>
            <a:off x="252015" y="1259945"/>
            <a:ext cx="4704292" cy="4703800"/>
          </a:xfrm>
          <a:prstGeom prst="rect">
            <a:avLst/>
          </a:prstGeom>
          <a:ln w="28575">
            <a:solidFill>
              <a:schemeClr val="accent1"/>
            </a:solidFill>
            <a:round/>
          </a:ln>
        </p:spPr>
        <p:txBody>
          <a:bodyPr lIns="91439" tIns="45719" rIns="91439" bIns="45719"/>
          <a:lstStyle/>
          <a:p>
            <a:endParaRPr/>
          </a:p>
        </p:txBody>
      </p:sp>
      <p:sp>
        <p:nvSpPr>
          <p:cNvPr id="13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 images avec légen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46"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47" name="Texte du titre"/>
          <p:cNvSpPr txBox="1">
            <a:spLocks noGrp="1"/>
          </p:cNvSpPr>
          <p:nvPr>
            <p:ph type="title"/>
          </p:nvPr>
        </p:nvSpPr>
        <p:spPr>
          <a:xfrm>
            <a:off x="5568846" y="419982"/>
            <a:ext cx="4007749" cy="2435896"/>
          </a:xfrm>
          <a:prstGeom prst="rect">
            <a:avLst/>
          </a:prstGeom>
        </p:spPr>
        <p:txBody>
          <a:bodyPr anchor="b"/>
          <a:lstStyle>
            <a:lvl1pPr algn="l">
              <a:defRPr sz="4900">
                <a:solidFill>
                  <a:srgbClr val="000000"/>
                </a:solidFill>
              </a:defRPr>
            </a:lvl1pPr>
          </a:lstStyle>
          <a:p>
            <a:r>
              <a:t>Texte du titre</a:t>
            </a:r>
          </a:p>
        </p:txBody>
      </p:sp>
      <p:sp>
        <p:nvSpPr>
          <p:cNvPr id="148" name="Texte niveau 1…"/>
          <p:cNvSpPr txBox="1">
            <a:spLocks noGrp="1"/>
          </p:cNvSpPr>
          <p:nvPr>
            <p:ph type="body" sz="half" idx="1"/>
          </p:nvPr>
        </p:nvSpPr>
        <p:spPr>
          <a:xfrm>
            <a:off x="5568846" y="2920108"/>
            <a:ext cx="4007749" cy="3864350"/>
          </a:xfrm>
          <a:prstGeom prst="rect">
            <a:avLst/>
          </a:prstGeom>
        </p:spPr>
        <p:txBody>
          <a:bodyPr>
            <a:normAutofit/>
          </a:bodyPr>
          <a:lstStyle>
            <a:lvl1pPr marL="0" indent="0">
              <a:buClrTx/>
              <a:buSzTx/>
              <a:buNone/>
              <a:defRPr sz="2200"/>
            </a:lvl1pPr>
            <a:lvl2pPr marL="0" indent="503971">
              <a:buClrTx/>
              <a:buSzTx/>
              <a:buNone/>
              <a:defRPr sz="2200"/>
            </a:lvl2pPr>
            <a:lvl3pPr marL="0" indent="1007943">
              <a:buClrTx/>
              <a:buSzTx/>
              <a:buNone/>
              <a:defRPr sz="2200"/>
            </a:lvl3pPr>
            <a:lvl4pPr marL="0" indent="1511914">
              <a:buClrTx/>
              <a:buSzTx/>
              <a:buNone/>
              <a:defRPr sz="2200"/>
            </a:lvl4pPr>
            <a:lvl5pPr marL="0" indent="2015886">
              <a:buClrTx/>
              <a:buSzTx/>
              <a:buNone/>
              <a:defRPr sz="2200"/>
            </a:lvl5pPr>
          </a:lstStyle>
          <a:p>
            <a:r>
              <a:t>Texte niveau 1</a:t>
            </a:r>
          </a:p>
          <a:p>
            <a:pPr lvl="1"/>
            <a:r>
              <a:t>Texte niveau 2</a:t>
            </a:r>
          </a:p>
          <a:p>
            <a:pPr lvl="2"/>
            <a:r>
              <a:t>Texte niveau 3</a:t>
            </a:r>
          </a:p>
          <a:p>
            <a:pPr lvl="3"/>
            <a:r>
              <a:t>Texte niveau 4</a:t>
            </a:r>
          </a:p>
          <a:p>
            <a:pPr lvl="4"/>
            <a:r>
              <a:t>Texte niveau 5</a:t>
            </a:r>
          </a:p>
        </p:txBody>
      </p:sp>
      <p:sp>
        <p:nvSpPr>
          <p:cNvPr id="149" name="Picture Placeholder 8"/>
          <p:cNvSpPr>
            <a:spLocks noGrp="1"/>
          </p:cNvSpPr>
          <p:nvPr>
            <p:ph type="pic" sz="quarter" idx="13"/>
          </p:nvPr>
        </p:nvSpPr>
        <p:spPr>
          <a:xfrm>
            <a:off x="1092067" y="2855877"/>
            <a:ext cx="3864242" cy="3863834"/>
          </a:xfrm>
          <a:prstGeom prst="rect">
            <a:avLst/>
          </a:prstGeom>
          <a:ln w="28575">
            <a:solidFill>
              <a:schemeClr val="accent1"/>
            </a:solidFill>
            <a:round/>
          </a:ln>
        </p:spPr>
        <p:txBody>
          <a:bodyPr lIns="91439" tIns="45719" rIns="91439" bIns="45719"/>
          <a:lstStyle/>
          <a:p>
            <a:endParaRPr/>
          </a:p>
        </p:txBody>
      </p:sp>
      <p:sp>
        <p:nvSpPr>
          <p:cNvPr id="150" name="Picture Placeholder 8"/>
          <p:cNvSpPr>
            <a:spLocks noGrp="1"/>
          </p:cNvSpPr>
          <p:nvPr>
            <p:ph type="pic" sz="quarter" idx="14"/>
          </p:nvPr>
        </p:nvSpPr>
        <p:spPr>
          <a:xfrm>
            <a:off x="2733669" y="1389440"/>
            <a:ext cx="1382588" cy="1382443"/>
          </a:xfrm>
          <a:prstGeom prst="rect">
            <a:avLst/>
          </a:prstGeom>
          <a:ln w="28575">
            <a:solidFill>
              <a:schemeClr val="accent1"/>
            </a:solidFill>
            <a:round/>
          </a:ln>
        </p:spPr>
        <p:txBody>
          <a:bodyPr lIns="91439" tIns="45719" rIns="91439" bIns="45719"/>
          <a:lstStyle/>
          <a:p>
            <a:endParaRPr/>
          </a:p>
        </p:txBody>
      </p:sp>
      <p:sp>
        <p:nvSpPr>
          <p:cNvPr id="151" name="Picture Placeholder 8"/>
          <p:cNvSpPr>
            <a:spLocks noGrp="1"/>
          </p:cNvSpPr>
          <p:nvPr>
            <p:ph type="pic" sz="quarter" idx="15"/>
          </p:nvPr>
        </p:nvSpPr>
        <p:spPr>
          <a:xfrm>
            <a:off x="297519" y="839964"/>
            <a:ext cx="2306644" cy="2306403"/>
          </a:xfrm>
          <a:prstGeom prst="rect">
            <a:avLst/>
          </a:prstGeom>
          <a:ln w="28575">
            <a:solidFill>
              <a:schemeClr val="accent1"/>
            </a:solidFill>
            <a:round/>
          </a:ln>
        </p:spPr>
        <p:txBody>
          <a:bodyPr lIns="91439" tIns="45719" rIns="91439" bIns="45719"/>
          <a:lstStyle/>
          <a:p>
            <a:endParaRPr/>
          </a:p>
        </p:txBody>
      </p:sp>
      <p:sp>
        <p:nvSpPr>
          <p:cNvPr id="15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erme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160"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1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25"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26"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27" name="Texte du titre"/>
          <p:cNvSpPr txBox="1">
            <a:spLocks noGrp="1"/>
          </p:cNvSpPr>
          <p:nvPr>
            <p:ph type="title"/>
          </p:nvPr>
        </p:nvSpPr>
        <p:spPr>
          <a:prstGeom prst="rect">
            <a:avLst/>
          </a:prstGeom>
        </p:spPr>
        <p:txBody>
          <a:bodyPr/>
          <a:lstStyle/>
          <a:p>
            <a:r>
              <a:t>Texte du titre</a:t>
            </a:r>
          </a:p>
        </p:txBody>
      </p:sp>
      <p:sp>
        <p:nvSpPr>
          <p:cNvPr id="28" name="Texte niveau 1…"/>
          <p:cNvSpPr txBox="1">
            <a:spLocks noGrp="1"/>
          </p:cNvSpPr>
          <p:nvPr>
            <p:ph type="body" sz="half" idx="1"/>
          </p:nvPr>
        </p:nvSpPr>
        <p:spPr>
          <a:xfrm>
            <a:off x="815975" y="3052763"/>
            <a:ext cx="8447089" cy="3602038"/>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2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tête de 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37" name="Image 10" descr="Image 10"/>
          <p:cNvPicPr>
            <a:picLocks noChangeAspect="1"/>
          </p:cNvPicPr>
          <p:nvPr/>
        </p:nvPicPr>
        <p:blipFill>
          <a:blip r:embed="rId3"/>
          <a:srcRect b="10519"/>
          <a:stretch>
            <a:fillRect/>
          </a:stretch>
        </p:blipFill>
        <p:spPr>
          <a:xfrm>
            <a:off x="8391525" y="6519863"/>
            <a:ext cx="1689100" cy="1039813"/>
          </a:xfrm>
          <a:prstGeom prst="rect">
            <a:avLst/>
          </a:prstGeom>
          <a:ln w="12700">
            <a:miter lim="400000"/>
          </a:ln>
        </p:spPr>
      </p:pic>
      <p:sp>
        <p:nvSpPr>
          <p:cNvPr id="38" name="TextBox 7"/>
          <p:cNvSpPr txBox="1"/>
          <p:nvPr/>
        </p:nvSpPr>
        <p:spPr>
          <a:xfrm>
            <a:off x="9137687" y="6399212"/>
            <a:ext cx="41744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lnSpc>
                <a:spcPct val="62000"/>
              </a:lnSpc>
              <a:defRPr sz="4900">
                <a:solidFill>
                  <a:schemeClr val="accent1"/>
                </a:solidFill>
                <a:latin typeface="Wingdings"/>
                <a:ea typeface="Wingdings"/>
                <a:cs typeface="Wingdings"/>
                <a:sym typeface="Wingdings"/>
              </a:defRPr>
            </a:lvl1pPr>
          </a:lstStyle>
          <a:p>
            <a:r>
              <a:t>S</a:t>
            </a:r>
          </a:p>
        </p:txBody>
      </p:sp>
      <p:sp>
        <p:nvSpPr>
          <p:cNvPr id="39" name="Texte du titre"/>
          <p:cNvSpPr txBox="1">
            <a:spLocks noGrp="1"/>
          </p:cNvSpPr>
          <p:nvPr>
            <p:ph type="title"/>
          </p:nvPr>
        </p:nvSpPr>
        <p:spPr>
          <a:xfrm>
            <a:off x="504031" y="2465541"/>
            <a:ext cx="7056439" cy="1501436"/>
          </a:xfrm>
          <a:prstGeom prst="rect">
            <a:avLst/>
          </a:prstGeom>
        </p:spPr>
        <p:txBody>
          <a:bodyPr anchor="b"/>
          <a:lstStyle>
            <a:lvl1pPr algn="r"/>
          </a:lstStyle>
          <a:p>
            <a:r>
              <a:t>Texte du titre</a:t>
            </a:r>
          </a:p>
        </p:txBody>
      </p:sp>
      <p:sp>
        <p:nvSpPr>
          <p:cNvPr id="40" name="Texte niveau 1…"/>
          <p:cNvSpPr txBox="1">
            <a:spLocks noGrp="1"/>
          </p:cNvSpPr>
          <p:nvPr>
            <p:ph type="body" sz="quarter" idx="1"/>
          </p:nvPr>
        </p:nvSpPr>
        <p:spPr>
          <a:xfrm>
            <a:off x="1848113" y="3979021"/>
            <a:ext cx="5712356" cy="1653679"/>
          </a:xfrm>
          <a:prstGeom prst="rect">
            <a:avLst/>
          </a:prstGeom>
        </p:spPr>
        <p:txBody>
          <a:bodyPr>
            <a:normAutofit/>
          </a:bodyPr>
          <a:lstStyle>
            <a:lvl1pPr marL="0" indent="0" algn="r">
              <a:spcBef>
                <a:spcPts val="300"/>
              </a:spcBef>
              <a:buClrTx/>
              <a:buSzTx/>
              <a:buNone/>
              <a:defRPr sz="2000">
                <a:solidFill>
                  <a:srgbClr val="FFFFFF"/>
                </a:solidFill>
              </a:defRPr>
            </a:lvl1pPr>
            <a:lvl2pPr marL="0" indent="503971" algn="r">
              <a:spcBef>
                <a:spcPts val="300"/>
              </a:spcBef>
              <a:buClrTx/>
              <a:buSzTx/>
              <a:buNone/>
              <a:defRPr sz="2000">
                <a:solidFill>
                  <a:srgbClr val="FFFFFF"/>
                </a:solidFill>
              </a:defRPr>
            </a:lvl2pPr>
            <a:lvl3pPr marL="0" indent="1007943" algn="r">
              <a:spcBef>
                <a:spcPts val="300"/>
              </a:spcBef>
              <a:buClrTx/>
              <a:buSzTx/>
              <a:buNone/>
              <a:defRPr sz="2000">
                <a:solidFill>
                  <a:srgbClr val="FFFFFF"/>
                </a:solidFill>
              </a:defRPr>
            </a:lvl3pPr>
            <a:lvl4pPr marL="0" indent="1511914" algn="r">
              <a:spcBef>
                <a:spcPts val="300"/>
              </a:spcBef>
              <a:buClrTx/>
              <a:buSzTx/>
              <a:buNone/>
              <a:defRPr sz="2000">
                <a:solidFill>
                  <a:srgbClr val="FFFFFF"/>
                </a:solidFill>
              </a:defRPr>
            </a:lvl4pPr>
            <a:lvl5pPr marL="0" indent="2015886" algn="r">
              <a:spcBef>
                <a:spcPts val="300"/>
              </a:spcBef>
              <a:buClrTx/>
              <a:buSzTx/>
              <a:buNone/>
              <a:defRPr sz="20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sp>
        <p:nvSpPr>
          <p:cNvPr id="48"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49"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50" name="Texte du titre"/>
          <p:cNvSpPr txBox="1">
            <a:spLocks noGrp="1"/>
          </p:cNvSpPr>
          <p:nvPr>
            <p:ph type="title"/>
          </p:nvPr>
        </p:nvSpPr>
        <p:spPr>
          <a:prstGeom prst="rect">
            <a:avLst/>
          </a:prstGeom>
        </p:spPr>
        <p:txBody>
          <a:bodyPr/>
          <a:lstStyle/>
          <a:p>
            <a:r>
              <a:t>Texte du titre</a:t>
            </a:r>
          </a:p>
        </p:txBody>
      </p:sp>
      <p:sp>
        <p:nvSpPr>
          <p:cNvPr id="51" name="Texte niveau 1…"/>
          <p:cNvSpPr txBox="1">
            <a:spLocks noGrp="1"/>
          </p:cNvSpPr>
          <p:nvPr>
            <p:ph type="body" sz="quarter" idx="1"/>
          </p:nvPr>
        </p:nvSpPr>
        <p:spPr>
          <a:xfrm>
            <a:off x="816530" y="3069368"/>
            <a:ext cx="4153218" cy="3585596"/>
          </a:xfrm>
          <a:prstGeom prst="rect">
            <a:avLst/>
          </a:prstGeom>
        </p:spPr>
        <p:txBody>
          <a:bodyPr>
            <a:normAutofit/>
          </a:bodyPr>
          <a:lstStyle>
            <a:lvl1pPr>
              <a:defRPr sz="2000"/>
            </a:lvl1pPr>
            <a:lvl2pPr marL="755650" indent="-369888">
              <a:defRPr sz="2000"/>
            </a:lvl2pPr>
            <a:lvl3pPr marL="1139825" indent="-384175">
              <a:defRPr sz="2000"/>
            </a:lvl3pPr>
            <a:lvl4pPr marL="1511300" indent="-369887">
              <a:defRPr sz="2000"/>
            </a:lvl4pPr>
            <a:lvl5pPr marL="1895475" indent="-384175">
              <a:defRPr sz="2000"/>
            </a:lvl5pPr>
          </a:lstStyle>
          <a:p>
            <a:r>
              <a:t>Texte niveau 1</a:t>
            </a:r>
          </a:p>
          <a:p>
            <a:pPr lvl="1"/>
            <a:r>
              <a:t>Texte niveau 2</a:t>
            </a:r>
          </a:p>
          <a:p>
            <a:pPr lvl="2"/>
            <a:r>
              <a:t>Texte niveau 3</a:t>
            </a:r>
          </a:p>
          <a:p>
            <a:pPr lvl="3"/>
            <a:r>
              <a:t>Texte niveau 4</a:t>
            </a:r>
          </a:p>
          <a:p>
            <a:pPr lvl="4"/>
            <a:r>
              <a:t>Texte niveau 5</a:t>
            </a:r>
          </a:p>
        </p:txBody>
      </p:sp>
      <p:sp>
        <p:nvSpPr>
          <p:cNvPr id="5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sp>
        <p:nvSpPr>
          <p:cNvPr id="59"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60"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61" name="Texte du titre"/>
          <p:cNvSpPr txBox="1">
            <a:spLocks noGrp="1"/>
          </p:cNvSpPr>
          <p:nvPr>
            <p:ph type="title"/>
          </p:nvPr>
        </p:nvSpPr>
        <p:spPr>
          <a:prstGeom prst="rect">
            <a:avLst/>
          </a:prstGeom>
        </p:spPr>
        <p:txBody>
          <a:bodyPr/>
          <a:lstStyle/>
          <a:p>
            <a:r>
              <a:t>Texte du titre</a:t>
            </a:r>
          </a:p>
        </p:txBody>
      </p:sp>
      <p:sp>
        <p:nvSpPr>
          <p:cNvPr id="62" name="Texte niveau 1…"/>
          <p:cNvSpPr txBox="1">
            <a:spLocks noGrp="1"/>
          </p:cNvSpPr>
          <p:nvPr>
            <p:ph type="body" sz="quarter" idx="1"/>
          </p:nvPr>
        </p:nvSpPr>
        <p:spPr>
          <a:xfrm>
            <a:off x="816530" y="2460599"/>
            <a:ext cx="4153218" cy="839965"/>
          </a:xfrm>
          <a:prstGeom prst="rect">
            <a:avLst/>
          </a:prstGeom>
        </p:spPr>
        <p:txBody>
          <a:bodyPr anchor="b">
            <a:normAutofit/>
          </a:bodyPr>
          <a:lstStyle>
            <a:lvl1pPr marL="0" indent="0" algn="ctr">
              <a:lnSpc>
                <a:spcPts val="2800"/>
              </a:lnSpc>
              <a:spcBef>
                <a:spcPts val="0"/>
              </a:spcBef>
              <a:buClrTx/>
              <a:buSzTx/>
              <a:buNone/>
              <a:defRPr sz="2600" b="1">
                <a:solidFill>
                  <a:schemeClr val="accent1"/>
                </a:solidFill>
              </a:defRPr>
            </a:lvl1pPr>
            <a:lvl2pPr marL="0" indent="503971" algn="ctr">
              <a:lnSpc>
                <a:spcPts val="2800"/>
              </a:lnSpc>
              <a:spcBef>
                <a:spcPts val="0"/>
              </a:spcBef>
              <a:buClrTx/>
              <a:buSzTx/>
              <a:buNone/>
              <a:defRPr sz="2600" b="1">
                <a:solidFill>
                  <a:schemeClr val="accent1"/>
                </a:solidFill>
              </a:defRPr>
            </a:lvl2pPr>
            <a:lvl3pPr marL="0" indent="1007943" algn="ctr">
              <a:lnSpc>
                <a:spcPts val="2800"/>
              </a:lnSpc>
              <a:spcBef>
                <a:spcPts val="0"/>
              </a:spcBef>
              <a:buClrTx/>
              <a:buSzTx/>
              <a:buNone/>
              <a:defRPr sz="2600" b="1">
                <a:solidFill>
                  <a:schemeClr val="accent1"/>
                </a:solidFill>
              </a:defRPr>
            </a:lvl3pPr>
            <a:lvl4pPr marL="0" indent="1511914" algn="ctr">
              <a:lnSpc>
                <a:spcPts val="2800"/>
              </a:lnSpc>
              <a:spcBef>
                <a:spcPts val="0"/>
              </a:spcBef>
              <a:buClrTx/>
              <a:buSzTx/>
              <a:buNone/>
              <a:defRPr sz="2600" b="1">
                <a:solidFill>
                  <a:schemeClr val="accent1"/>
                </a:solidFill>
              </a:defRPr>
            </a:lvl4pPr>
            <a:lvl5pPr marL="0" indent="2015886" algn="ctr">
              <a:lnSpc>
                <a:spcPts val="2800"/>
              </a:lnSpc>
              <a:spcBef>
                <a:spcPts val="0"/>
              </a:spcBef>
              <a:buClrTx/>
              <a:buSzTx/>
              <a:buNone/>
              <a:defRPr sz="2600" b="1">
                <a:solidFill>
                  <a:schemeClr val="accent1"/>
                </a:solidFill>
              </a:defRPr>
            </a:lvl5pPr>
          </a:lstStyle>
          <a:p>
            <a:r>
              <a:t>Texte niveau 1</a:t>
            </a:r>
          </a:p>
          <a:p>
            <a:pPr lvl="1"/>
            <a:r>
              <a:t>Texte niveau 2</a:t>
            </a:r>
          </a:p>
          <a:p>
            <a:pPr lvl="2"/>
            <a:r>
              <a:t>Texte niveau 3</a:t>
            </a:r>
          </a:p>
          <a:p>
            <a:pPr lvl="3"/>
            <a:r>
              <a:t>Texte niveau 4</a:t>
            </a:r>
          </a:p>
          <a:p>
            <a:pPr lvl="4"/>
            <a:r>
              <a:t>Texte niveau 5</a:t>
            </a:r>
          </a:p>
        </p:txBody>
      </p:sp>
      <p:sp>
        <p:nvSpPr>
          <p:cNvPr id="63" name="Text Placeholder 4"/>
          <p:cNvSpPr>
            <a:spLocks noGrp="1"/>
          </p:cNvSpPr>
          <p:nvPr>
            <p:ph type="body" sz="quarter" idx="13"/>
          </p:nvPr>
        </p:nvSpPr>
        <p:spPr>
          <a:xfrm>
            <a:off x="5105992" y="2460599"/>
            <a:ext cx="4153219" cy="839965"/>
          </a:xfrm>
          <a:prstGeom prst="rect">
            <a:avLst/>
          </a:prstGeom>
        </p:spPr>
        <p:txBody>
          <a:bodyPr anchor="b">
            <a:normAutofit/>
          </a:bodyPr>
          <a:lstStyle/>
          <a:p>
            <a:pPr marL="0" indent="0" algn="ctr">
              <a:lnSpc>
                <a:spcPts val="2800"/>
              </a:lnSpc>
              <a:spcBef>
                <a:spcPts val="0"/>
              </a:spcBef>
              <a:buClrTx/>
              <a:buSzTx/>
              <a:buNone/>
              <a:defRPr sz="2600" b="1">
                <a:solidFill>
                  <a:schemeClr val="accent1"/>
                </a:solidFill>
              </a:defRPr>
            </a:pPr>
            <a:endParaRP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 contenus, Haut et bas">
    <p:spTree>
      <p:nvGrpSpPr>
        <p:cNvPr id="1" name=""/>
        <p:cNvGrpSpPr/>
        <p:nvPr/>
      </p:nvGrpSpPr>
      <p:grpSpPr>
        <a:xfrm>
          <a:off x="0" y="0"/>
          <a:ext cx="0" cy="0"/>
          <a:chOff x="0" y="0"/>
          <a:chExt cx="0" cy="0"/>
        </a:xfrm>
      </p:grpSpPr>
      <p:sp>
        <p:nvSpPr>
          <p:cNvPr id="71"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72"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73" name="Texte du titre"/>
          <p:cNvSpPr txBox="1">
            <a:spLocks noGrp="1"/>
          </p:cNvSpPr>
          <p:nvPr>
            <p:ph type="title"/>
          </p:nvPr>
        </p:nvSpPr>
        <p:spPr>
          <a:prstGeom prst="rect">
            <a:avLst/>
          </a:prstGeom>
        </p:spPr>
        <p:txBody>
          <a:bodyPr/>
          <a:lstStyle/>
          <a:p>
            <a:r>
              <a:t>Texte du titre</a:t>
            </a:r>
          </a:p>
        </p:txBody>
      </p:sp>
      <p:sp>
        <p:nvSpPr>
          <p:cNvPr id="74" name="Texte niveau 1…"/>
          <p:cNvSpPr txBox="1">
            <a:spLocks noGrp="1"/>
          </p:cNvSpPr>
          <p:nvPr>
            <p:ph type="body" sz="quarter" idx="1"/>
          </p:nvPr>
        </p:nvSpPr>
        <p:spPr>
          <a:xfrm>
            <a:off x="840052" y="3069368"/>
            <a:ext cx="8440774" cy="1713527"/>
          </a:xfrm>
          <a:prstGeom prst="rect">
            <a:avLst/>
          </a:prstGeom>
        </p:spPr>
        <p:txBody>
          <a:bodyPr>
            <a:normAutofit/>
          </a:bodyPr>
          <a:lstStyle>
            <a:lvl1pPr>
              <a:defRPr sz="2000"/>
            </a:lvl1pPr>
            <a:lvl2pPr marL="755650" indent="-369888">
              <a:defRPr sz="2000"/>
            </a:lvl2pPr>
            <a:lvl3pPr marL="1139825" indent="-384175">
              <a:defRPr sz="2000"/>
            </a:lvl3pPr>
            <a:lvl4pPr marL="1511300" indent="-369887">
              <a:defRPr sz="2000"/>
            </a:lvl4pPr>
            <a:lvl5pPr marL="1895475" indent="-384175">
              <a:defRPr sz="2000"/>
            </a:lvl5pPr>
          </a:lstStyle>
          <a:p>
            <a:r>
              <a:t>Texte niveau 1</a:t>
            </a:r>
          </a:p>
          <a:p>
            <a:pPr lvl="1"/>
            <a:r>
              <a:t>Texte niveau 2</a:t>
            </a:r>
          </a:p>
          <a:p>
            <a:pPr lvl="2"/>
            <a:r>
              <a:t>Texte niveau 3</a:t>
            </a:r>
          </a:p>
          <a:p>
            <a:pPr lvl="3"/>
            <a:r>
              <a:t>Texte niveau 4</a:t>
            </a:r>
          </a:p>
          <a:p>
            <a:pPr lvl="4"/>
            <a:r>
              <a:t>Texte niveau 5</a:t>
            </a: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contenus">
    <p:spTree>
      <p:nvGrpSpPr>
        <p:cNvPr id="1" name=""/>
        <p:cNvGrpSpPr/>
        <p:nvPr/>
      </p:nvGrpSpPr>
      <p:grpSpPr>
        <a:xfrm>
          <a:off x="0" y="0"/>
          <a:ext cx="0" cy="0"/>
          <a:chOff x="0" y="0"/>
          <a:chExt cx="0" cy="0"/>
        </a:xfrm>
      </p:grpSpPr>
      <p:sp>
        <p:nvSpPr>
          <p:cNvPr id="82"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83"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84" name="Texte du titre"/>
          <p:cNvSpPr txBox="1">
            <a:spLocks noGrp="1"/>
          </p:cNvSpPr>
          <p:nvPr>
            <p:ph type="title"/>
          </p:nvPr>
        </p:nvSpPr>
        <p:spPr>
          <a:prstGeom prst="rect">
            <a:avLst/>
          </a:prstGeom>
        </p:spPr>
        <p:txBody>
          <a:bodyPr/>
          <a:lstStyle/>
          <a:p>
            <a:r>
              <a:t>Texte du titre</a:t>
            </a:r>
          </a:p>
        </p:txBody>
      </p:sp>
      <p:sp>
        <p:nvSpPr>
          <p:cNvPr id="85" name="Texte niveau 1…"/>
          <p:cNvSpPr txBox="1">
            <a:spLocks noGrp="1"/>
          </p:cNvSpPr>
          <p:nvPr>
            <p:ph type="body" sz="quarter" idx="1"/>
          </p:nvPr>
        </p:nvSpPr>
        <p:spPr>
          <a:xfrm>
            <a:off x="5110877" y="3069368"/>
            <a:ext cx="4153218" cy="1713527"/>
          </a:xfrm>
          <a:prstGeom prst="rect">
            <a:avLst/>
          </a:prstGeom>
        </p:spPr>
        <p:txBody>
          <a:bodyPr>
            <a:normAutofit/>
          </a:bodyPr>
          <a:lstStyle>
            <a:lvl1pPr>
              <a:defRPr sz="2000"/>
            </a:lvl1pPr>
            <a:lvl2pPr marL="755650" indent="-369888">
              <a:defRPr sz="2000"/>
            </a:lvl2pPr>
            <a:lvl3pPr marL="1139825" indent="-384175">
              <a:defRPr sz="2000"/>
            </a:lvl3pPr>
            <a:lvl4pPr marL="1511300" indent="-369887">
              <a:defRPr sz="2000"/>
            </a:lvl4pPr>
            <a:lvl5pPr marL="1895475" indent="-384175">
              <a:defRPr sz="2000"/>
            </a:lvl5pPr>
          </a:lstStyle>
          <a:p>
            <a:r>
              <a:t>Texte niveau 1</a:t>
            </a:r>
          </a:p>
          <a:p>
            <a:pPr lvl="1"/>
            <a:r>
              <a:t>Texte niveau 2</a:t>
            </a:r>
          </a:p>
          <a:p>
            <a:pPr lvl="2"/>
            <a:r>
              <a:t>Texte niveau 3</a:t>
            </a:r>
          </a:p>
          <a:p>
            <a:pPr lvl="3"/>
            <a:r>
              <a:t>Texte niveau 4</a:t>
            </a:r>
          </a:p>
          <a:p>
            <a:pPr lvl="4"/>
            <a:r>
              <a:t>Texte niveau 5</a:t>
            </a: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4 contenus">
    <p:spTree>
      <p:nvGrpSpPr>
        <p:cNvPr id="1" name=""/>
        <p:cNvGrpSpPr/>
        <p:nvPr/>
      </p:nvGrpSpPr>
      <p:grpSpPr>
        <a:xfrm>
          <a:off x="0" y="0"/>
          <a:ext cx="0" cy="0"/>
          <a:chOff x="0" y="0"/>
          <a:chExt cx="0" cy="0"/>
        </a:xfrm>
      </p:grpSpPr>
      <p:sp>
        <p:nvSpPr>
          <p:cNvPr id="93"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94" name="Image 10" descr="Image 10"/>
          <p:cNvPicPr>
            <a:picLocks noChangeAspect="1"/>
          </p:cNvPicPr>
          <p:nvPr/>
        </p:nvPicPr>
        <p:blipFill>
          <a:blip r:embed="rId2"/>
          <a:srcRect b="10519"/>
          <a:stretch>
            <a:fillRect/>
          </a:stretch>
        </p:blipFill>
        <p:spPr>
          <a:xfrm>
            <a:off x="8391525" y="6519863"/>
            <a:ext cx="1689100" cy="1039813"/>
          </a:xfrm>
          <a:prstGeom prst="rect">
            <a:avLst/>
          </a:prstGeom>
          <a:ln w="12700">
            <a:miter lim="400000"/>
          </a:ln>
        </p:spPr>
      </p:pic>
      <p:sp>
        <p:nvSpPr>
          <p:cNvPr id="95" name="Texte du titre"/>
          <p:cNvSpPr txBox="1">
            <a:spLocks noGrp="1"/>
          </p:cNvSpPr>
          <p:nvPr>
            <p:ph type="title"/>
          </p:nvPr>
        </p:nvSpPr>
        <p:spPr>
          <a:prstGeom prst="rect">
            <a:avLst/>
          </a:prstGeom>
        </p:spPr>
        <p:txBody>
          <a:bodyPr/>
          <a:lstStyle/>
          <a:p>
            <a:r>
              <a:t>Texte du titre</a:t>
            </a:r>
          </a:p>
        </p:txBody>
      </p:sp>
      <p:sp>
        <p:nvSpPr>
          <p:cNvPr id="96" name="Texte niveau 1…"/>
          <p:cNvSpPr txBox="1">
            <a:spLocks noGrp="1"/>
          </p:cNvSpPr>
          <p:nvPr>
            <p:ph type="body" sz="quarter" idx="1"/>
          </p:nvPr>
        </p:nvSpPr>
        <p:spPr>
          <a:xfrm>
            <a:off x="5110877" y="3069368"/>
            <a:ext cx="4153218" cy="1713527"/>
          </a:xfrm>
          <a:prstGeom prst="rect">
            <a:avLst/>
          </a:prstGeom>
        </p:spPr>
        <p:txBody>
          <a:bodyPr>
            <a:normAutofit/>
          </a:bodyPr>
          <a:lstStyle>
            <a:lvl1pPr>
              <a:defRPr sz="2000"/>
            </a:lvl1pPr>
            <a:lvl2pPr marL="755650" indent="-369888">
              <a:defRPr sz="2000"/>
            </a:lvl2pPr>
            <a:lvl3pPr marL="1139825" indent="-384175">
              <a:defRPr sz="2000"/>
            </a:lvl3pPr>
            <a:lvl4pPr marL="1511300" indent="-369887">
              <a:defRPr sz="2000"/>
            </a:lvl4pPr>
            <a:lvl5pPr marL="1895475" indent="-384175">
              <a:defRPr sz="2000"/>
            </a:lvl5pPr>
          </a:lstStyle>
          <a:p>
            <a:r>
              <a:t>Texte niveau 1</a:t>
            </a:r>
          </a:p>
          <a:p>
            <a:pPr lvl="1"/>
            <a:r>
              <a:t>Texte niveau 2</a:t>
            </a:r>
          </a:p>
          <a:p>
            <a:pPr lvl="2"/>
            <a:r>
              <a:t>Texte niveau 3</a:t>
            </a:r>
          </a:p>
          <a:p>
            <a:pPr lvl="3"/>
            <a:r>
              <a:t>Texte niveau 4</a:t>
            </a:r>
          </a:p>
          <a:p>
            <a:pPr lvl="4"/>
            <a:r>
              <a:t>Texte niveau 5</a:t>
            </a:r>
          </a:p>
        </p:txBody>
      </p:sp>
      <p:sp>
        <p:nvSpPr>
          <p:cNvPr id="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104" name="Texte du titre"/>
          <p:cNvSpPr txBox="1">
            <a:spLocks noGrp="1"/>
          </p:cNvSpPr>
          <p:nvPr>
            <p:ph type="title"/>
          </p:nvPr>
        </p:nvSpPr>
        <p:spPr>
          <a:prstGeom prst="rect">
            <a:avLst/>
          </a:prstGeom>
        </p:spPr>
        <p:txBody>
          <a:bodyPr/>
          <a:lstStyle/>
          <a:p>
            <a:r>
              <a:t>Texte du titre</a:t>
            </a:r>
          </a:p>
        </p:txBody>
      </p:sp>
      <p:sp>
        <p:nvSpPr>
          <p:cNvPr id="10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ZoneTexte 7"/>
          <p:cNvSpPr txBox="1"/>
          <p:nvPr/>
        </p:nvSpPr>
        <p:spPr>
          <a:xfrm>
            <a:off x="163512" y="7132638"/>
            <a:ext cx="80772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62000"/>
              </a:lnSpc>
              <a:defRPr>
                <a:latin typeface="Impact"/>
                <a:ea typeface="Impact"/>
                <a:cs typeface="Impact"/>
                <a:sym typeface="Impact"/>
              </a:defRPr>
            </a:lvl1pPr>
          </a:lstStyle>
          <a:p>
            <a:r>
              <a:t>‘’Ensemble, valorisons vos compétences’’</a:t>
            </a:r>
          </a:p>
        </p:txBody>
      </p:sp>
      <p:pic>
        <p:nvPicPr>
          <p:cNvPr id="3" name="Image 10" descr="Image 10"/>
          <p:cNvPicPr>
            <a:picLocks noChangeAspect="1"/>
          </p:cNvPicPr>
          <p:nvPr/>
        </p:nvPicPr>
        <p:blipFill>
          <a:blip r:embed="rId17"/>
          <a:srcRect b="10519"/>
          <a:stretch>
            <a:fillRect/>
          </a:stretch>
        </p:blipFill>
        <p:spPr>
          <a:xfrm>
            <a:off x="8391525" y="6519863"/>
            <a:ext cx="1689100" cy="1039813"/>
          </a:xfrm>
          <a:prstGeom prst="rect">
            <a:avLst/>
          </a:prstGeom>
          <a:ln w="12700">
            <a:miter lim="400000"/>
          </a:ln>
        </p:spPr>
      </p:pic>
      <p:sp>
        <p:nvSpPr>
          <p:cNvPr id="4" name="Texte du titre"/>
          <p:cNvSpPr txBox="1">
            <a:spLocks noGrp="1"/>
          </p:cNvSpPr>
          <p:nvPr>
            <p:ph type="title"/>
          </p:nvPr>
        </p:nvSpPr>
        <p:spPr>
          <a:xfrm>
            <a:off x="503237" y="381000"/>
            <a:ext cx="9074151" cy="1258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normAutofit/>
          </a:bodyPr>
          <a:lstStyle/>
          <a:p>
            <a:r>
              <a:t>Texte du titre</a:t>
            </a:r>
          </a:p>
        </p:txBody>
      </p:sp>
      <p:sp>
        <p:nvSpPr>
          <p:cNvPr id="5" name="Numéro de diapositive"/>
          <p:cNvSpPr txBox="1">
            <a:spLocks noGrp="1"/>
          </p:cNvSpPr>
          <p:nvPr>
            <p:ph type="sldNum" sz="quarter" idx="2"/>
          </p:nvPr>
        </p:nvSpPr>
        <p:spPr>
          <a:xfrm>
            <a:off x="4861106" y="7007225"/>
            <a:ext cx="358413" cy="350662"/>
          </a:xfrm>
          <a:prstGeom prst="rect">
            <a:avLst/>
          </a:prstGeom>
          <a:ln w="12700">
            <a:miter lim="400000"/>
          </a:ln>
        </p:spPr>
        <p:txBody>
          <a:bodyPr wrap="none" lIns="45719" rIns="45719">
            <a:spAutoFit/>
          </a:bodyPr>
          <a:lstStyle>
            <a:lvl1pPr algn="ctr">
              <a:lnSpc>
                <a:spcPct val="62000"/>
              </a:lnSpc>
              <a:defRPr>
                <a:solidFill>
                  <a:srgbClr val="FFFFFF"/>
                </a:solidFill>
                <a:latin typeface="Arial"/>
                <a:ea typeface="Arial"/>
                <a:cs typeface="Arial"/>
                <a:sym typeface="Arial"/>
              </a:defRPr>
            </a:lvl1pPr>
          </a:lstStyle>
          <a:p>
            <a:fld id="{86CB4B4D-7CA3-9044-876B-883B54F8677D}" type="slidenum">
              <a:t>‹N°›</a:t>
            </a:fld>
            <a:endParaRPr/>
          </a:p>
        </p:txBody>
      </p:sp>
      <p:sp>
        <p:nvSpPr>
          <p:cNvPr id="6" name="Texte niveau 1…"/>
          <p:cNvSpPr txBox="1">
            <a:spLocks noGrp="1"/>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1pPr>
      <a:lvl2pPr marL="0" marR="0" indent="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2pPr>
      <a:lvl3pPr marL="0" marR="0" indent="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3pPr>
      <a:lvl4pPr marL="0" marR="0" indent="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4pPr>
      <a:lvl5pPr marL="0" marR="0" indent="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5pPr>
      <a:lvl6pPr marL="0" marR="0" indent="45720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6pPr>
      <a:lvl7pPr marL="0" marR="0" indent="91440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7pPr>
      <a:lvl8pPr marL="0" marR="0" indent="137160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8pPr>
      <a:lvl9pPr marL="0" marR="0" indent="1828800" algn="ctr" defTabSz="1006475" rtl="0" latinLnBrk="0">
        <a:lnSpc>
          <a:spcPct val="100000"/>
        </a:lnSpc>
        <a:spcBef>
          <a:spcPts val="0"/>
        </a:spcBef>
        <a:spcAft>
          <a:spcPts val="0"/>
        </a:spcAft>
        <a:buClrTx/>
        <a:buSzTx/>
        <a:buFontTx/>
        <a:buNone/>
        <a:tabLst/>
        <a:defRPr sz="5100" b="0" i="0" u="none" strike="noStrike" cap="none" spc="0" baseline="0">
          <a:solidFill>
            <a:srgbClr val="FFFFFF"/>
          </a:solidFill>
          <a:uFillTx/>
          <a:latin typeface="Impact"/>
          <a:ea typeface="Impact"/>
          <a:cs typeface="Impact"/>
          <a:sym typeface="Impact"/>
        </a:defRPr>
      </a:lvl9pPr>
    </p:titleStyle>
    <p:bodyStyle>
      <a:lvl1pPr marL="377825" marR="0" indent="-377825" algn="l" defTabSz="1006475" rtl="0" latinLnBrk="0">
        <a:lnSpc>
          <a:spcPct val="100000"/>
        </a:lnSpc>
        <a:spcBef>
          <a:spcPts val="2200"/>
        </a:spcBef>
        <a:spcAft>
          <a:spcPts val="0"/>
        </a:spcAft>
        <a:buClr>
          <a:srgbClr val="589DEE"/>
        </a:buClr>
        <a:buSzPct val="90000"/>
        <a:buFontTx/>
        <a:buChar char="S"/>
        <a:tabLst/>
        <a:defRPr sz="2400" b="0" i="0" u="none" strike="noStrike" cap="none" spc="0" baseline="0">
          <a:solidFill>
            <a:srgbClr val="595959"/>
          </a:solidFill>
          <a:uFillTx/>
          <a:latin typeface="Calisto MT"/>
          <a:ea typeface="Calisto MT"/>
          <a:cs typeface="Calisto MT"/>
          <a:sym typeface="Calisto MT"/>
        </a:defRPr>
      </a:lvl1pPr>
      <a:lvl2pPr marL="789276" marR="0" indent="-403514" algn="l" defTabSz="1006475" rtl="0" latinLnBrk="0">
        <a:lnSpc>
          <a:spcPct val="100000"/>
        </a:lnSpc>
        <a:spcBef>
          <a:spcPts val="2200"/>
        </a:spcBef>
        <a:spcAft>
          <a:spcPts val="0"/>
        </a:spcAft>
        <a:buClr>
          <a:srgbClr val="589DEE"/>
        </a:buClr>
        <a:buSzPct val="90000"/>
        <a:buFontTx/>
        <a:buChar char="S"/>
        <a:tabLst/>
        <a:defRPr sz="2400" b="0" i="0" u="none" strike="noStrike" cap="none" spc="0" baseline="0">
          <a:solidFill>
            <a:srgbClr val="595959"/>
          </a:solidFill>
          <a:uFillTx/>
          <a:latin typeface="Calisto MT"/>
          <a:ea typeface="Calisto MT"/>
          <a:cs typeface="Calisto MT"/>
          <a:sym typeface="Calisto MT"/>
        </a:defRPr>
      </a:lvl2pPr>
      <a:lvl3pPr marL="1216660" marR="0" indent="-461010" algn="l" defTabSz="1006475" rtl="0" latinLnBrk="0">
        <a:lnSpc>
          <a:spcPct val="100000"/>
        </a:lnSpc>
        <a:spcBef>
          <a:spcPts val="2200"/>
        </a:spcBef>
        <a:spcAft>
          <a:spcPts val="0"/>
        </a:spcAft>
        <a:buClr>
          <a:srgbClr val="589DEE"/>
        </a:buClr>
        <a:buSzPct val="90000"/>
        <a:buFontTx/>
        <a:buChar char="S"/>
        <a:tabLst/>
        <a:defRPr sz="2400" b="0" i="0" u="none" strike="noStrike" cap="none" spc="0" baseline="0">
          <a:solidFill>
            <a:srgbClr val="595959"/>
          </a:solidFill>
          <a:uFillTx/>
          <a:latin typeface="Calisto MT"/>
          <a:ea typeface="Calisto MT"/>
          <a:cs typeface="Calisto MT"/>
          <a:sym typeface="Calisto MT"/>
        </a:defRPr>
      </a:lvl3pPr>
      <a:lvl4pPr marL="1585277" marR="0" indent="-443865" algn="l" defTabSz="1006475" rtl="0" latinLnBrk="0">
        <a:lnSpc>
          <a:spcPct val="100000"/>
        </a:lnSpc>
        <a:spcBef>
          <a:spcPts val="2200"/>
        </a:spcBef>
        <a:spcAft>
          <a:spcPts val="0"/>
        </a:spcAft>
        <a:buClr>
          <a:srgbClr val="589DEE"/>
        </a:buClr>
        <a:buSzPct val="90000"/>
        <a:buFontTx/>
        <a:buChar char="S"/>
        <a:tabLst/>
        <a:defRPr sz="2400" b="0" i="0" u="none" strike="noStrike" cap="none" spc="0" baseline="0">
          <a:solidFill>
            <a:srgbClr val="595959"/>
          </a:solidFill>
          <a:uFillTx/>
          <a:latin typeface="Calisto MT"/>
          <a:ea typeface="Calisto MT"/>
          <a:cs typeface="Calisto MT"/>
          <a:sym typeface="Calisto MT"/>
        </a:defRPr>
      </a:lvl4pPr>
      <a:lvl5pPr marL="1972310" marR="0" indent="-461010" algn="l" defTabSz="1006475" rtl="0" latinLnBrk="0">
        <a:lnSpc>
          <a:spcPct val="100000"/>
        </a:lnSpc>
        <a:spcBef>
          <a:spcPts val="2200"/>
        </a:spcBef>
        <a:spcAft>
          <a:spcPts val="0"/>
        </a:spcAft>
        <a:buClr>
          <a:srgbClr val="589DEE"/>
        </a:buClr>
        <a:buSzPct val="90000"/>
        <a:buFontTx/>
        <a:buChar char="S"/>
        <a:tabLst/>
        <a:defRPr sz="2400" b="0" i="0" u="none" strike="noStrike" cap="none" spc="0" baseline="0">
          <a:solidFill>
            <a:srgbClr val="595959"/>
          </a:solidFill>
          <a:uFillTx/>
          <a:latin typeface="Calisto MT"/>
          <a:ea typeface="Calisto MT"/>
          <a:cs typeface="Calisto MT"/>
          <a:sym typeface="Calisto MT"/>
        </a:defRPr>
      </a:lvl5pPr>
      <a:lvl6pPr marL="2794751" marR="0" indent="-274893" algn="l" defTabSz="1006475" rtl="0" latinLnBrk="0">
        <a:lnSpc>
          <a:spcPct val="100000"/>
        </a:lnSpc>
        <a:spcBef>
          <a:spcPts val="2200"/>
        </a:spcBef>
        <a:spcAft>
          <a:spcPts val="0"/>
        </a:spcAft>
        <a:buClr>
          <a:srgbClr val="589DEE"/>
        </a:buClr>
        <a:buSzPct val="100000"/>
        <a:buFontTx/>
        <a:buChar char="•"/>
        <a:tabLst/>
        <a:defRPr sz="2400" b="0" i="0" u="none" strike="noStrike" cap="none" spc="0" baseline="0">
          <a:solidFill>
            <a:srgbClr val="595959"/>
          </a:solidFill>
          <a:uFillTx/>
          <a:latin typeface="Calisto MT"/>
          <a:ea typeface="Calisto MT"/>
          <a:cs typeface="Calisto MT"/>
          <a:sym typeface="Calisto MT"/>
        </a:defRPr>
      </a:lvl6pPr>
      <a:lvl7pPr marL="3298723" marR="0" indent="-274893" algn="l" defTabSz="1006475" rtl="0" latinLnBrk="0">
        <a:lnSpc>
          <a:spcPct val="100000"/>
        </a:lnSpc>
        <a:spcBef>
          <a:spcPts val="2200"/>
        </a:spcBef>
        <a:spcAft>
          <a:spcPts val="0"/>
        </a:spcAft>
        <a:buClr>
          <a:srgbClr val="589DEE"/>
        </a:buClr>
        <a:buSzPct val="100000"/>
        <a:buFontTx/>
        <a:buChar char="•"/>
        <a:tabLst/>
        <a:defRPr sz="2400" b="0" i="0" u="none" strike="noStrike" cap="none" spc="0" baseline="0">
          <a:solidFill>
            <a:srgbClr val="595959"/>
          </a:solidFill>
          <a:uFillTx/>
          <a:latin typeface="Calisto MT"/>
          <a:ea typeface="Calisto MT"/>
          <a:cs typeface="Calisto MT"/>
          <a:sym typeface="Calisto MT"/>
        </a:defRPr>
      </a:lvl7pPr>
      <a:lvl8pPr marL="3802695" marR="0" indent="-274894" algn="l" defTabSz="1006475" rtl="0" latinLnBrk="0">
        <a:lnSpc>
          <a:spcPct val="100000"/>
        </a:lnSpc>
        <a:spcBef>
          <a:spcPts val="2200"/>
        </a:spcBef>
        <a:spcAft>
          <a:spcPts val="0"/>
        </a:spcAft>
        <a:buClr>
          <a:srgbClr val="589DEE"/>
        </a:buClr>
        <a:buSzPct val="100000"/>
        <a:buFontTx/>
        <a:buChar char="•"/>
        <a:tabLst/>
        <a:defRPr sz="2400" b="0" i="0" u="none" strike="noStrike" cap="none" spc="0" baseline="0">
          <a:solidFill>
            <a:srgbClr val="595959"/>
          </a:solidFill>
          <a:uFillTx/>
          <a:latin typeface="Calisto MT"/>
          <a:ea typeface="Calisto MT"/>
          <a:cs typeface="Calisto MT"/>
          <a:sym typeface="Calisto MT"/>
        </a:defRPr>
      </a:lvl8pPr>
      <a:lvl9pPr marL="4306665" marR="0" indent="-274894" algn="l" defTabSz="1006475" rtl="0" latinLnBrk="0">
        <a:lnSpc>
          <a:spcPct val="100000"/>
        </a:lnSpc>
        <a:spcBef>
          <a:spcPts val="2200"/>
        </a:spcBef>
        <a:spcAft>
          <a:spcPts val="0"/>
        </a:spcAft>
        <a:buClr>
          <a:srgbClr val="589DEE"/>
        </a:buClr>
        <a:buSzPct val="100000"/>
        <a:buFontTx/>
        <a:buChar char="•"/>
        <a:tabLst/>
        <a:defRPr sz="2400" b="0" i="0" u="none" strike="noStrike" cap="none" spc="0" baseline="0">
          <a:solidFill>
            <a:srgbClr val="595959"/>
          </a:solidFill>
          <a:uFillTx/>
          <a:latin typeface="Calisto MT"/>
          <a:ea typeface="Calisto MT"/>
          <a:cs typeface="Calisto MT"/>
          <a:sym typeface="Calisto MT"/>
        </a:defRPr>
      </a:lvl9pPr>
    </p:bodyStyle>
    <p:otherStyle>
      <a:lvl1pPr marL="0" marR="0" indent="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20955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430212"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64135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860425"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449262" rtl="0" latinLnBrk="0">
        <a:lnSpc>
          <a:spcPct val="62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space réservé du numéro de diapositive 1"/>
          <p:cNvSpPr txBox="1">
            <a:spLocks noGrp="1"/>
          </p:cNvSpPr>
          <p:nvPr>
            <p:ph type="sldNum" sz="quarter" idx="2"/>
          </p:nvPr>
        </p:nvSpPr>
        <p:spPr>
          <a:xfrm>
            <a:off x="8287068" y="6886575"/>
            <a:ext cx="2184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1</a:t>
            </a:fld>
            <a:endParaRPr dirty="0"/>
          </a:p>
        </p:txBody>
      </p:sp>
      <p:sp>
        <p:nvSpPr>
          <p:cNvPr id="171" name="AutoShape 2"/>
          <p:cNvSpPr/>
          <p:nvPr/>
        </p:nvSpPr>
        <p:spPr>
          <a:xfrm>
            <a:off x="576262" y="6443662"/>
            <a:ext cx="9359901" cy="1081088"/>
          </a:xfrm>
          <a:prstGeom prst="roundRect">
            <a:avLst>
              <a:gd name="adj" fmla="val 144"/>
            </a:avLst>
          </a:prstGeom>
          <a:solidFill>
            <a:srgbClr val="FFFFFF"/>
          </a:solidFill>
          <a:ln w="12700">
            <a:miter lim="400000"/>
          </a:ln>
        </p:spPr>
        <p:txBody>
          <a:bodyPr lIns="45719" rIns="45719" anchor="ctr"/>
          <a:lstStyle/>
          <a:p>
            <a:pPr algn="ctr">
              <a:lnSpc>
                <a:spcPct val="62000"/>
              </a:lnSpc>
              <a:defRPr>
                <a:solidFill>
                  <a:srgbClr val="FFFFFF"/>
                </a:solidFill>
                <a:latin typeface="Arial"/>
                <a:ea typeface="Arial"/>
                <a:cs typeface="Arial"/>
                <a:sym typeface="Arial"/>
              </a:defRPr>
            </a:pPr>
            <a:endParaRPr dirty="0"/>
          </a:p>
        </p:txBody>
      </p:sp>
      <p:pic>
        <p:nvPicPr>
          <p:cNvPr id="172" name="Image 10" descr="Image 10"/>
          <p:cNvPicPr>
            <a:picLocks noChangeAspect="1"/>
          </p:cNvPicPr>
          <p:nvPr/>
        </p:nvPicPr>
        <p:blipFill>
          <a:blip r:embed="rId3"/>
          <a:stretch>
            <a:fillRect/>
          </a:stretch>
        </p:blipFill>
        <p:spPr>
          <a:xfrm>
            <a:off x="1511920" y="1577500"/>
            <a:ext cx="6985001" cy="4298951"/>
          </a:xfrm>
          <a:prstGeom prst="rect">
            <a:avLst/>
          </a:prstGeom>
          <a:ln w="12700">
            <a:miter lim="400000"/>
          </a:ln>
        </p:spPr>
      </p:pic>
      <p:sp>
        <p:nvSpPr>
          <p:cNvPr id="173" name="AutoShape 7"/>
          <p:cNvSpPr txBox="1"/>
          <p:nvPr/>
        </p:nvSpPr>
        <p:spPr>
          <a:xfrm>
            <a:off x="1251745" y="6006247"/>
            <a:ext cx="7721600" cy="609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6799" tIns="46799" rIns="46799" bIns="46799" anchor="ctr">
            <a:spAutoFit/>
          </a:bodyPr>
          <a:lstStyle>
            <a:lvl1pPr algn="ctr">
              <a:lnSpc>
                <a:spcPct val="9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atin typeface="Impact"/>
                <a:ea typeface="Impact"/>
                <a:cs typeface="Impact"/>
                <a:sym typeface="Impact"/>
              </a:defRPr>
            </a:lvl1pPr>
          </a:lstStyle>
          <a:p>
            <a:r>
              <a:rPr dirty="0"/>
              <a:t>Ensemble, </a:t>
            </a:r>
            <a:r>
              <a:rPr lang="fr-FR" dirty="0"/>
              <a:t>valorisons</a:t>
            </a:r>
            <a:r>
              <a:rPr dirty="0"/>
              <a:t> vos compétences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 6" descr="Image 6"/>
          <p:cNvPicPr>
            <a:picLocks noChangeAspect="1"/>
          </p:cNvPicPr>
          <p:nvPr/>
        </p:nvPicPr>
        <p:blipFill>
          <a:blip r:embed="rId3"/>
          <a:srcRect t="4762"/>
          <a:stretch>
            <a:fillRect/>
          </a:stretch>
        </p:blipFill>
        <p:spPr>
          <a:xfrm>
            <a:off x="6269871" y="1775581"/>
            <a:ext cx="3671888" cy="2911476"/>
          </a:xfrm>
          <a:prstGeom prst="rect">
            <a:avLst/>
          </a:prstGeom>
          <a:ln w="12700">
            <a:miter lim="400000"/>
          </a:ln>
        </p:spPr>
      </p:pic>
      <p:sp>
        <p:nvSpPr>
          <p:cNvPr id="246"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Nos Actions</a:t>
            </a:r>
          </a:p>
        </p:txBody>
      </p:sp>
      <p:sp>
        <p:nvSpPr>
          <p:cNvPr id="247" name="Text Box 1"/>
          <p:cNvSpPr txBox="1"/>
          <p:nvPr/>
        </p:nvSpPr>
        <p:spPr>
          <a:xfrm>
            <a:off x="577850" y="1763713"/>
            <a:ext cx="8915401" cy="4974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2600"/>
                </a:solidFill>
                <a:latin typeface="Gill Sans"/>
                <a:ea typeface="Gill Sans"/>
                <a:cs typeface="Gill Sans"/>
                <a:sym typeface="Gill Sans"/>
              </a:defRPr>
            </a:pPr>
            <a:r>
              <a:t>Actions Internes</a:t>
            </a:r>
            <a:r>
              <a:rPr b="0"/>
              <a:t> (adhérents)</a:t>
            </a: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endParaRPr sz="2400">
              <a:solidFill>
                <a:srgbClr val="595959"/>
              </a:solidFill>
            </a:endParaRPr>
          </a:p>
          <a:p>
            <a:pPr marL="355600"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t>Fédérer</a:t>
            </a:r>
          </a:p>
          <a:p>
            <a:pPr marR="2620413" lvl="4" indent="266700">
              <a:lnSpc>
                <a:spcPct val="95000"/>
              </a:lnSpc>
              <a:spcBef>
                <a:spcPts val="15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Lst>
              <a:defRPr sz="2400">
                <a:latin typeface="Gill Sans"/>
                <a:ea typeface="Gill Sans"/>
                <a:cs typeface="Gill Sans"/>
                <a:sym typeface="Gill Sans"/>
              </a:defRPr>
            </a:pPr>
            <a:r>
              <a:t>Les compétences complémentaires des membres dans ce projet commun.</a:t>
            </a:r>
          </a:p>
          <a:p>
            <a:pPr marL="355600" marR="2620413"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Lst>
              <a:defRPr sz="2800" b="1">
                <a:latin typeface="Gill Sans"/>
                <a:ea typeface="Gill Sans"/>
                <a:cs typeface="Gill Sans"/>
                <a:sym typeface="Gill Sans"/>
              </a:defRPr>
            </a:pPr>
            <a:r>
              <a:t>Encourager</a:t>
            </a:r>
          </a:p>
          <a:p>
            <a:pPr lvl="4" indent="266700">
              <a:lnSpc>
                <a:spcPct val="95000"/>
              </a:lnSpc>
              <a:spcBef>
                <a:spcPts val="15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Lst>
              <a:defRPr sz="2400">
                <a:latin typeface="Gill Sans"/>
                <a:ea typeface="Gill Sans"/>
                <a:cs typeface="Gill Sans"/>
                <a:sym typeface="Gill Sans"/>
              </a:defRPr>
            </a:pPr>
            <a:r>
              <a:t>… pour enrichir et révéler les </a:t>
            </a:r>
            <a:br/>
            <a:r>
              <a:t>Compétences afin de renouer avec le marché de l’emploi</a:t>
            </a:r>
            <a:br/>
            <a:r>
              <a:t>… et / ou déployer un nouveau projet professionnel.</a:t>
            </a:r>
          </a:p>
          <a:p>
            <a:pPr marL="355600"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t>Mutualiser</a:t>
            </a:r>
          </a:p>
          <a:p>
            <a:pPr lvl="4" indent="266700">
              <a:lnSpc>
                <a:spcPct val="95000"/>
              </a:lnSpc>
              <a:spcBef>
                <a:spcPts val="10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r>
              <a:t>… via une base de données dédiée et les relations entre les autres associations.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Image 6" descr="Image 6"/>
          <p:cNvPicPr>
            <a:picLocks noChangeAspect="1"/>
          </p:cNvPicPr>
          <p:nvPr/>
        </p:nvPicPr>
        <p:blipFill>
          <a:blip r:embed="rId3"/>
          <a:srcRect t="4762"/>
          <a:stretch>
            <a:fillRect/>
          </a:stretch>
        </p:blipFill>
        <p:spPr>
          <a:xfrm>
            <a:off x="6269871" y="1775581"/>
            <a:ext cx="3671888" cy="2911476"/>
          </a:xfrm>
          <a:prstGeom prst="rect">
            <a:avLst/>
          </a:prstGeom>
          <a:ln w="12700">
            <a:miter lim="400000"/>
          </a:ln>
        </p:spPr>
      </p:pic>
      <p:sp>
        <p:nvSpPr>
          <p:cNvPr id="252"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Nos Actions</a:t>
            </a:r>
          </a:p>
        </p:txBody>
      </p:sp>
      <p:sp>
        <p:nvSpPr>
          <p:cNvPr id="253" name="Text Box 1"/>
          <p:cNvSpPr txBox="1"/>
          <p:nvPr/>
        </p:nvSpPr>
        <p:spPr>
          <a:xfrm>
            <a:off x="577850" y="1763713"/>
            <a:ext cx="8920164" cy="46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2600"/>
                </a:solidFill>
                <a:latin typeface="Gill Sans"/>
                <a:ea typeface="Gill Sans"/>
                <a:cs typeface="Gill Sans"/>
                <a:sym typeface="Gill Sans"/>
              </a:defRPr>
            </a:pPr>
            <a:r>
              <a:t>Actions Externes</a:t>
            </a:r>
            <a:r>
              <a:rPr b="0"/>
              <a:t> (entreprises)</a:t>
            </a: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endParaRPr sz="2400">
              <a:solidFill>
                <a:srgbClr val="595959"/>
              </a:solidFill>
            </a:endParaRPr>
          </a:p>
          <a:p>
            <a:pPr marL="355600"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t>Communiquer</a:t>
            </a:r>
          </a:p>
          <a:p>
            <a:pPr marR="3382413" lvl="4" indent="266700">
              <a:lnSpc>
                <a:spcPct val="95000"/>
              </a:lnSpc>
              <a:spcBef>
                <a:spcPts val="15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Lst>
              <a:defRPr sz="2400">
                <a:latin typeface="Gill Sans"/>
                <a:ea typeface="Gill Sans"/>
                <a:cs typeface="Gill Sans"/>
                <a:sym typeface="Gill Sans"/>
              </a:defRPr>
            </a:pPr>
            <a:r>
              <a:t>Sur les nombreux bénéfices du Temps partagé en rencontrant les Chefs d’Entreprises sur leur site.</a:t>
            </a:r>
          </a:p>
          <a:p>
            <a:pPr marL="355600" marR="2620413"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Lst>
              <a:defRPr sz="2800" b="1">
                <a:latin typeface="Gill Sans"/>
                <a:ea typeface="Gill Sans"/>
                <a:cs typeface="Gill Sans"/>
                <a:sym typeface="Gill Sans"/>
              </a:defRPr>
            </a:pPr>
            <a:r>
              <a:t>Inventorier</a:t>
            </a:r>
          </a:p>
          <a:p>
            <a:pPr marR="2747413" lvl="4" indent="266700">
              <a:lnSpc>
                <a:spcPct val="95000"/>
              </a:lnSpc>
              <a:spcBef>
                <a:spcPts val="15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Lst>
              <a:defRPr sz="2400">
                <a:latin typeface="Gill Sans"/>
                <a:ea typeface="Gill Sans"/>
                <a:cs typeface="Gill Sans"/>
                <a:sym typeface="Gill Sans"/>
              </a:defRPr>
            </a:pPr>
            <a:r>
              <a:t>… les besoins en compétences (postes, missions, aide, expertise, … )</a:t>
            </a:r>
          </a:p>
          <a:p>
            <a:pPr marL="355600" indent="-355600">
              <a:lnSpc>
                <a:spcPct val="95000"/>
              </a:lnSpc>
              <a:spcBef>
                <a:spcPts val="5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t>Répondre &amp; Accompagner</a:t>
            </a:r>
          </a:p>
          <a:p>
            <a:pPr lvl="4" indent="266700">
              <a:lnSpc>
                <a:spcPct val="95000"/>
              </a:lnSpc>
              <a:spcBef>
                <a:spcPts val="10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r>
              <a:t>… par une mise en contact et suivi de la réponse apportée.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space réservé du contenu 2"/>
          <p:cNvSpPr txBox="1">
            <a:spLocks noGrp="1"/>
          </p:cNvSpPr>
          <p:nvPr>
            <p:ph type="body" sz="quarter" idx="1"/>
          </p:nvPr>
        </p:nvSpPr>
        <p:spPr>
          <a:xfrm>
            <a:off x="804862" y="350838"/>
            <a:ext cx="8448676" cy="1524001"/>
          </a:xfrm>
          <a:prstGeom prst="rect">
            <a:avLst/>
          </a:prstGeom>
        </p:spPr>
        <p:txBody>
          <a:bodyPr/>
          <a:lstStyle>
            <a:lvl1pPr marL="0" indent="104775" algn="ctr">
              <a:lnSpc>
                <a:spcPct val="80000"/>
              </a:lnSpc>
              <a:spcBef>
                <a:spcPts val="0"/>
              </a:spcBef>
              <a:buSzTx/>
              <a:buFont typeface="Wingdings"/>
              <a:buNone/>
              <a:defRPr sz="6700">
                <a:solidFill>
                  <a:srgbClr val="FFFFFF"/>
                </a:solidFill>
                <a:latin typeface="Impact"/>
                <a:ea typeface="Impact"/>
                <a:cs typeface="Impact"/>
                <a:sym typeface="Impact"/>
              </a:defRPr>
            </a:lvl1pPr>
          </a:lstStyle>
          <a:p>
            <a:r>
              <a:t>Concrètement …</a:t>
            </a:r>
          </a:p>
        </p:txBody>
      </p:sp>
      <p:sp>
        <p:nvSpPr>
          <p:cNvPr id="258" name="Espace réservé du numéro de diapositive 3"/>
          <p:cNvSpPr txBox="1">
            <a:spLocks noGrp="1"/>
          </p:cNvSpPr>
          <p:nvPr>
            <p:ph type="sldNum" sz="quarter" idx="2"/>
          </p:nvPr>
        </p:nvSpPr>
        <p:spPr>
          <a:xfrm>
            <a:off x="4873942" y="7007225"/>
            <a:ext cx="3327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12</a:t>
            </a:fld>
            <a:endParaRPr/>
          </a:p>
        </p:txBody>
      </p:sp>
      <p:pic>
        <p:nvPicPr>
          <p:cNvPr id="259"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260" name="Image 5" descr="Image 5"/>
          <p:cNvPicPr>
            <a:picLocks noChangeAspect="1"/>
          </p:cNvPicPr>
          <p:nvPr/>
        </p:nvPicPr>
        <p:blipFill>
          <a:blip r:embed="rId3"/>
          <a:srcRect t="6349" b="3175"/>
          <a:stretch>
            <a:fillRect/>
          </a:stretch>
        </p:blipFill>
        <p:spPr>
          <a:xfrm>
            <a:off x="2519363" y="2838450"/>
            <a:ext cx="4862513" cy="38481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 Box 1"/>
          <p:cNvSpPr txBox="1"/>
          <p:nvPr/>
        </p:nvSpPr>
        <p:spPr>
          <a:xfrm>
            <a:off x="577850" y="1835150"/>
            <a:ext cx="8915400" cy="4394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t>Partie Externe / Entreprises</a:t>
            </a:r>
            <a:endParaRPr sz="2400">
              <a:solidFill>
                <a:srgbClr val="595959"/>
              </a:solidFill>
            </a:endParaRPr>
          </a:p>
          <a:p>
            <a:pPr lvl="1" indent="266700">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rPr i="1">
                <a:solidFill>
                  <a:srgbClr val="FF0000"/>
                </a:solidFill>
              </a:rPr>
              <a:t>Sur le terrain</a:t>
            </a:r>
            <a:br/>
            <a:endParaRPr sz="2200">
              <a:solidFill>
                <a:srgbClr val="595959"/>
              </a:solidFill>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b="1"/>
              <a:t>Prospection</a:t>
            </a:r>
            <a:r>
              <a:t> en Saône et Loire &amp; limitrophe</a:t>
            </a: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b="1"/>
              <a:t>Rencontre</a:t>
            </a:r>
            <a:r>
              <a:t> des dirigeants &amp; décideurs</a:t>
            </a:r>
            <a:endParaRPr sz="2000">
              <a:solidFill>
                <a:srgbClr val="595959"/>
              </a:solidFill>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b="1"/>
              <a:t>Explication</a:t>
            </a:r>
            <a:r>
              <a:t> de l’engagement de CTP71</a:t>
            </a:r>
            <a:endParaRPr sz="2000">
              <a:solidFill>
                <a:srgbClr val="595959"/>
              </a:solidFill>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Faire émerger les </a:t>
            </a:r>
            <a:r>
              <a:rPr b="1"/>
              <a:t>besoins non solutionnés</a:t>
            </a:r>
            <a:endParaRPr sz="2000">
              <a:solidFill>
                <a:srgbClr val="595959"/>
              </a:solidFill>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b="1"/>
              <a:t>Définir</a:t>
            </a:r>
            <a:r>
              <a:t> les profils en compétence souhaités</a:t>
            </a:r>
          </a:p>
        </p:txBody>
      </p:sp>
      <p:sp>
        <p:nvSpPr>
          <p:cNvPr id="263"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Concrètement …</a:t>
            </a:r>
          </a:p>
        </p:txBody>
      </p:sp>
      <p:pic>
        <p:nvPicPr>
          <p:cNvPr id="264"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 Box 1"/>
          <p:cNvSpPr txBox="1"/>
          <p:nvPr/>
        </p:nvSpPr>
        <p:spPr>
          <a:xfrm>
            <a:off x="577849" y="1835150"/>
            <a:ext cx="8915401" cy="3759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t>Partie Interne / Adhérents</a:t>
            </a:r>
            <a:endParaRPr sz="2400">
              <a:solidFill>
                <a:srgbClr val="595959"/>
              </a:solidFill>
            </a:endParaRPr>
          </a:p>
          <a:p>
            <a:pPr lvl="1">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r>
              <a:t>En réunion hebdomadaire</a:t>
            </a: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Mise en commun des </a:t>
            </a:r>
            <a:r>
              <a:rPr b="1"/>
              <a:t>retours de prospection</a:t>
            </a:r>
            <a:endParaRPr sz="2000">
              <a:solidFill>
                <a:srgbClr val="595959"/>
              </a:solidFill>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Définition des </a:t>
            </a:r>
            <a:r>
              <a:rPr b="1"/>
              <a:t>actions à engager</a:t>
            </a:r>
            <a:r>
              <a:t> </a:t>
            </a:r>
            <a:endParaRPr sz="2000">
              <a:solidFill>
                <a:srgbClr val="595959"/>
              </a:solidFill>
            </a:endParaRPr>
          </a:p>
          <a:p>
            <a:pPr marL="869950" lvl="3" indent="-228600">
              <a:lnSpc>
                <a:spcPct val="150000"/>
              </a:lnSpc>
              <a:buClr>
                <a:srgbClr val="00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t>Prises de RDV, tél, courrier, relances …</a:t>
            </a:r>
          </a:p>
          <a:p>
            <a:pPr marL="869950" lvl="3" indent="-228600">
              <a:lnSpc>
                <a:spcPct val="150000"/>
              </a:lnSpc>
              <a:buClr>
                <a:srgbClr val="00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t>Gestion des offres</a:t>
            </a:r>
          </a:p>
        </p:txBody>
      </p:sp>
      <p:sp>
        <p:nvSpPr>
          <p:cNvPr id="269"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Concrètement …</a:t>
            </a:r>
          </a:p>
        </p:txBody>
      </p:sp>
      <p:pic>
        <p:nvPicPr>
          <p:cNvPr id="270"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 Box 1"/>
          <p:cNvSpPr txBox="1"/>
          <p:nvPr/>
        </p:nvSpPr>
        <p:spPr>
          <a:xfrm>
            <a:off x="577850" y="1835150"/>
            <a:ext cx="8915401" cy="4451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t>Notre façon de procéder : </a:t>
            </a:r>
            <a:endParaRPr sz="2400">
              <a:solidFill>
                <a:srgbClr val="595959"/>
              </a:solidFill>
            </a:endParaRPr>
          </a:p>
          <a:p>
            <a:pPr marL="457200" indent="-457200">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r>
              <a:t>Comment gérons-nous un besoin collecté ?</a:t>
            </a:r>
          </a:p>
          <a:p>
            <a:pPr marL="457200" lvl="1" indent="-190500">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endParaRPr/>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On désigne un référent : le </a:t>
            </a:r>
            <a:r>
              <a:rPr b="1"/>
              <a:t>“Fil Rouge”</a:t>
            </a:r>
            <a:endParaRPr sz="2000">
              <a:solidFill>
                <a:srgbClr val="595959"/>
              </a:solidFill>
            </a:endParaRPr>
          </a:p>
          <a:p>
            <a:pPr marL="1177925" lvl="4"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t>qui va définir le </a:t>
            </a:r>
            <a:r>
              <a:rPr b="1"/>
              <a:t>BESOIN</a:t>
            </a:r>
            <a:r>
              <a:t> avec l’Employeur</a:t>
            </a:r>
            <a:endParaRPr sz="2000">
              <a:solidFill>
                <a:srgbClr val="595959"/>
              </a:solidFill>
            </a:endParaRPr>
          </a:p>
          <a:p>
            <a:pPr marL="1177925" lvl="4"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rPr b="1"/>
              <a:t>Diffuser</a:t>
            </a:r>
            <a:r>
              <a:t> l’offre aux adhérents</a:t>
            </a:r>
            <a:endParaRPr sz="2000">
              <a:solidFill>
                <a:srgbClr val="595959"/>
              </a:solidFill>
            </a:endParaRPr>
          </a:p>
          <a:p>
            <a:pPr marL="1177925" lvl="4"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rPr b="1"/>
              <a:t>Recueillir</a:t>
            </a:r>
            <a:r>
              <a:t> les candidatures</a:t>
            </a:r>
            <a:endParaRPr sz="2000">
              <a:solidFill>
                <a:srgbClr val="595959"/>
              </a:solidFill>
            </a:endParaRPr>
          </a:p>
          <a:p>
            <a:pPr marL="1177925" lvl="4"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rPr b="1"/>
              <a:t>Présenter</a:t>
            </a:r>
            <a:r>
              <a:t> le ou les candidat(e)s à l’employeur</a:t>
            </a:r>
          </a:p>
        </p:txBody>
      </p:sp>
      <p:sp>
        <p:nvSpPr>
          <p:cNvPr id="275"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Concrètement …</a:t>
            </a:r>
          </a:p>
        </p:txBody>
      </p:sp>
      <p:pic>
        <p:nvPicPr>
          <p:cNvPr id="276"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 Box 1"/>
          <p:cNvSpPr txBox="1"/>
          <p:nvPr/>
        </p:nvSpPr>
        <p:spPr>
          <a:xfrm>
            <a:off x="577850" y="1835150"/>
            <a:ext cx="8915401" cy="4391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rPr dirty="0"/>
              <a:t>Notre </a:t>
            </a:r>
            <a:r>
              <a:rPr dirty="0" err="1"/>
              <a:t>façon</a:t>
            </a:r>
            <a:r>
              <a:rPr dirty="0"/>
              <a:t> de </a:t>
            </a:r>
            <a:r>
              <a:rPr dirty="0" err="1"/>
              <a:t>procéder</a:t>
            </a:r>
            <a:r>
              <a:rPr dirty="0"/>
              <a:t> : </a:t>
            </a:r>
            <a:endParaRPr sz="2400" dirty="0">
              <a:solidFill>
                <a:srgbClr val="595959"/>
              </a:solidFill>
            </a:endParaRPr>
          </a:p>
          <a:p>
            <a:pPr marL="457200" lvl="1" indent="-190500">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r>
              <a:rPr dirty="0" err="1"/>
              <a:t>L’aspect</a:t>
            </a:r>
            <a:r>
              <a:rPr dirty="0"/>
              <a:t> </a:t>
            </a:r>
            <a:r>
              <a:rPr dirty="0" err="1"/>
              <a:t>contractuel</a:t>
            </a:r>
            <a:endParaRPr dirty="0"/>
          </a:p>
          <a:p>
            <a:pPr marL="457200" lvl="1" indent="-190500">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i="1">
                <a:solidFill>
                  <a:srgbClr val="FF0000"/>
                </a:solidFill>
                <a:latin typeface="Gill Sans"/>
                <a:ea typeface="Gill Sans"/>
                <a:cs typeface="Gill Sans"/>
                <a:sym typeface="Gill Sans"/>
              </a:defRPr>
            </a:pPr>
            <a:endParaRPr dirty="0"/>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Les </a:t>
            </a:r>
            <a:r>
              <a:rPr dirty="0" err="1"/>
              <a:t>candidats</a:t>
            </a:r>
            <a:r>
              <a:rPr dirty="0"/>
              <a:t> </a:t>
            </a:r>
            <a:r>
              <a:rPr dirty="0" err="1"/>
              <a:t>traitent</a:t>
            </a:r>
            <a:r>
              <a:rPr dirty="0"/>
              <a:t> </a:t>
            </a:r>
            <a:r>
              <a:rPr b="1" dirty="0" err="1"/>
              <a:t>directement</a:t>
            </a:r>
            <a:r>
              <a:rPr dirty="0"/>
              <a:t> avec </a:t>
            </a:r>
            <a:r>
              <a:rPr dirty="0" err="1"/>
              <a:t>l’employeur</a:t>
            </a:r>
            <a:endParaRPr dirty="0"/>
          </a:p>
          <a:p>
            <a:pPr marL="711200" lvl="3" indent="-3175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rPr dirty="0"/>
              <a:t>Les </a:t>
            </a:r>
            <a:r>
              <a:rPr dirty="0" err="1"/>
              <a:t>formes</a:t>
            </a:r>
            <a:r>
              <a:rPr dirty="0"/>
              <a:t> </a:t>
            </a:r>
            <a:r>
              <a:rPr dirty="0" err="1"/>
              <a:t>contractuelles</a:t>
            </a:r>
            <a:r>
              <a:rPr dirty="0"/>
              <a:t> </a:t>
            </a:r>
            <a:r>
              <a:rPr dirty="0" err="1"/>
              <a:t>courantes</a:t>
            </a:r>
            <a:r>
              <a:rPr dirty="0"/>
              <a:t> </a:t>
            </a:r>
            <a:r>
              <a:rPr dirty="0" err="1"/>
              <a:t>sont</a:t>
            </a:r>
            <a:r>
              <a:rPr dirty="0"/>
              <a:t> :</a:t>
            </a:r>
            <a:endParaRPr sz="2000" dirty="0">
              <a:solidFill>
                <a:srgbClr val="595959"/>
              </a:solidFill>
            </a:endParaRPr>
          </a:p>
          <a:p>
            <a:pPr marL="869950" lvl="3" indent="-228600">
              <a:lnSpc>
                <a:spcPct val="150000"/>
              </a:lnSpc>
              <a:buClr>
                <a:srgbClr val="00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0D5789"/>
                </a:solidFill>
                <a:latin typeface="Gill Sans"/>
                <a:ea typeface="Gill Sans"/>
                <a:cs typeface="Gill Sans"/>
                <a:sym typeface="Gill Sans"/>
              </a:defRPr>
            </a:pPr>
            <a:r>
              <a:rPr dirty="0" err="1"/>
              <a:t>Contrat</a:t>
            </a:r>
            <a:r>
              <a:rPr dirty="0"/>
              <a:t> direct : </a:t>
            </a:r>
            <a:r>
              <a:rPr i="1" dirty="0"/>
              <a:t>CDI, CDD, temps plein </a:t>
            </a:r>
            <a:r>
              <a:rPr i="1" dirty="0" err="1"/>
              <a:t>ou</a:t>
            </a:r>
            <a:r>
              <a:rPr i="1" dirty="0"/>
              <a:t> temps </a:t>
            </a:r>
            <a:r>
              <a:rPr i="1" dirty="0" err="1"/>
              <a:t>partiel</a:t>
            </a:r>
            <a:endParaRPr i="1" dirty="0"/>
          </a:p>
          <a:p>
            <a:pPr marL="869950" lvl="3" indent="-228600">
              <a:lnSpc>
                <a:spcPct val="150000"/>
              </a:lnSpc>
              <a:buClr>
                <a:srgbClr val="00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0D5789"/>
                </a:solidFill>
                <a:latin typeface="Gill Sans"/>
                <a:ea typeface="Gill Sans"/>
                <a:cs typeface="Gill Sans"/>
                <a:sym typeface="Gill Sans"/>
              </a:defRPr>
            </a:pPr>
            <a:r>
              <a:rPr dirty="0" err="1"/>
              <a:t>Intérim</a:t>
            </a:r>
            <a:endParaRPr dirty="0"/>
          </a:p>
          <a:p>
            <a:pPr marL="869950" lvl="3" indent="-228600">
              <a:lnSpc>
                <a:spcPct val="150000"/>
              </a:lnSpc>
              <a:buClr>
                <a:srgbClr val="00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rgbClr val="0D5789"/>
                </a:solidFill>
                <a:latin typeface="Gill Sans"/>
                <a:ea typeface="Gill Sans"/>
                <a:cs typeface="Gill Sans"/>
                <a:sym typeface="Gill Sans"/>
              </a:defRPr>
            </a:pPr>
            <a:r>
              <a:rPr dirty="0" err="1"/>
              <a:t>Contrat</a:t>
            </a:r>
            <a:r>
              <a:rPr dirty="0"/>
              <a:t> de prestation :</a:t>
            </a:r>
            <a:r>
              <a:rPr i="1" dirty="0"/>
              <a:t> Portage </a:t>
            </a:r>
            <a:r>
              <a:rPr i="1" dirty="0" err="1"/>
              <a:t>salarial</a:t>
            </a:r>
            <a:r>
              <a:rPr i="1" dirty="0"/>
              <a:t>,  Auto-</a:t>
            </a:r>
            <a:r>
              <a:rPr i="1" dirty="0" err="1"/>
              <a:t>Entreprise</a:t>
            </a:r>
            <a:r>
              <a:rPr i="1" dirty="0"/>
              <a:t>, …</a:t>
            </a:r>
          </a:p>
        </p:txBody>
      </p:sp>
      <p:sp>
        <p:nvSpPr>
          <p:cNvPr id="281"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Concrètement …</a:t>
            </a:r>
          </a:p>
        </p:txBody>
      </p:sp>
      <p:pic>
        <p:nvPicPr>
          <p:cNvPr id="282"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1"/>
          <p:cNvSpPr txBox="1">
            <a:spLocks noGrp="1"/>
          </p:cNvSpPr>
          <p:nvPr>
            <p:ph type="title"/>
          </p:nvPr>
        </p:nvSpPr>
        <p:spPr>
          <a:prstGeom prst="rect">
            <a:avLst/>
          </a:prstGeom>
        </p:spPr>
        <p:txBody>
          <a:bodyPr/>
          <a:lstStyle/>
          <a:p>
            <a:r>
              <a:t>CTP 71 : quelques données</a:t>
            </a:r>
          </a:p>
        </p:txBody>
      </p:sp>
      <p:sp>
        <p:nvSpPr>
          <p:cNvPr id="287" name="Espace réservé du numéro de diapositive 2"/>
          <p:cNvSpPr txBox="1">
            <a:spLocks noGrp="1"/>
          </p:cNvSpPr>
          <p:nvPr>
            <p:ph type="sldNum" sz="quarter" idx="2"/>
          </p:nvPr>
        </p:nvSpPr>
        <p:spPr>
          <a:xfrm>
            <a:off x="4861106" y="7007225"/>
            <a:ext cx="358413"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89" name="Text Box 1"/>
          <p:cNvSpPr txBox="1"/>
          <p:nvPr/>
        </p:nvSpPr>
        <p:spPr>
          <a:xfrm>
            <a:off x="577850" y="2476743"/>
            <a:ext cx="8915401" cy="57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lgn="ctr">
              <a:lnSpc>
                <a:spcPct val="95000"/>
              </a:lnSpc>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solidFill>
                  <a:srgbClr val="D81E00"/>
                </a:solidFill>
                <a:latin typeface="Gill Sans"/>
                <a:ea typeface="Gill Sans"/>
                <a:cs typeface="Gill Sans"/>
                <a:sym typeface="Gill Sans"/>
              </a:defRPr>
            </a:lvl1pPr>
          </a:lstStyle>
          <a:p>
            <a:r>
              <a:t>Prospections &amp; Offres</a:t>
            </a:r>
          </a:p>
        </p:txBody>
      </p:sp>
      <p:graphicFrame>
        <p:nvGraphicFramePr>
          <p:cNvPr id="8" name="Graphique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624280907"/>
              </p:ext>
            </p:extLst>
          </p:nvPr>
        </p:nvGraphicFramePr>
        <p:xfrm>
          <a:off x="1548245" y="3212279"/>
          <a:ext cx="6785264" cy="3489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Espace réservé du contenu 2"/>
          <p:cNvSpPr txBox="1">
            <a:spLocks noGrp="1"/>
          </p:cNvSpPr>
          <p:nvPr>
            <p:ph type="body" sz="quarter" idx="1"/>
          </p:nvPr>
        </p:nvSpPr>
        <p:spPr>
          <a:xfrm>
            <a:off x="804862" y="350838"/>
            <a:ext cx="8448676" cy="1524001"/>
          </a:xfrm>
          <a:prstGeom prst="rect">
            <a:avLst/>
          </a:prstGeom>
        </p:spPr>
        <p:txBody>
          <a:bodyPr/>
          <a:lstStyle>
            <a:lvl1pPr marL="0" indent="104775" algn="ctr">
              <a:lnSpc>
                <a:spcPct val="80000"/>
              </a:lnSpc>
              <a:spcBef>
                <a:spcPts val="0"/>
              </a:spcBef>
              <a:buSzTx/>
              <a:buFont typeface="Wingdings"/>
              <a:buNone/>
              <a:defRPr sz="6700">
                <a:solidFill>
                  <a:srgbClr val="FFFFFF"/>
                </a:solidFill>
                <a:latin typeface="Impact"/>
                <a:ea typeface="Impact"/>
                <a:cs typeface="Impact"/>
                <a:sym typeface="Impact"/>
              </a:defRPr>
            </a:lvl1pPr>
          </a:lstStyle>
          <a:p>
            <a:r>
              <a:t>Les avantages</a:t>
            </a:r>
          </a:p>
        </p:txBody>
      </p:sp>
      <p:sp>
        <p:nvSpPr>
          <p:cNvPr id="320" name="Espace réservé du numéro de diapositive 3"/>
          <p:cNvSpPr txBox="1">
            <a:spLocks noGrp="1"/>
          </p:cNvSpPr>
          <p:nvPr>
            <p:ph type="sldNum" sz="quarter" idx="2"/>
          </p:nvPr>
        </p:nvSpPr>
        <p:spPr>
          <a:xfrm>
            <a:off x="4873942" y="7007225"/>
            <a:ext cx="3327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18</a:t>
            </a:fld>
            <a:endParaRPr/>
          </a:p>
        </p:txBody>
      </p:sp>
      <p:pic>
        <p:nvPicPr>
          <p:cNvPr id="321"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322" name="Image 5" descr="Image 5"/>
          <p:cNvPicPr>
            <a:picLocks noChangeAspect="1"/>
          </p:cNvPicPr>
          <p:nvPr/>
        </p:nvPicPr>
        <p:blipFill>
          <a:blip r:embed="rId3"/>
          <a:srcRect l="4161" t="6357" r="4956" b="3896"/>
          <a:stretch>
            <a:fillRect/>
          </a:stretch>
        </p:blipFill>
        <p:spPr>
          <a:xfrm>
            <a:off x="2447925" y="2771775"/>
            <a:ext cx="5011738" cy="371316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 Box 1"/>
          <p:cNvSpPr txBox="1"/>
          <p:nvPr/>
        </p:nvSpPr>
        <p:spPr>
          <a:xfrm>
            <a:off x="590549" y="1843088"/>
            <a:ext cx="8915401" cy="3051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rPr dirty="0" err="1"/>
              <a:t>Avantages</a:t>
            </a:r>
            <a:r>
              <a:rPr dirty="0"/>
              <a:t> du Temps </a:t>
            </a:r>
            <a:r>
              <a:rPr dirty="0" err="1"/>
              <a:t>Partagé</a:t>
            </a:r>
            <a:r>
              <a:rPr dirty="0"/>
              <a:t> pour</a:t>
            </a:r>
            <a:r>
              <a:rPr lang="fr-FR" dirty="0"/>
              <a:t> les employeurs :</a:t>
            </a:r>
            <a:endParaRPr sz="2400" dirty="0">
              <a:solidFill>
                <a:srgbClr val="595959"/>
              </a:solidFill>
            </a:endParaRP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Souplesse</a:t>
            </a:r>
            <a:r>
              <a:rPr dirty="0"/>
              <a:t> </a:t>
            </a:r>
            <a:r>
              <a:rPr dirty="0" err="1"/>
              <a:t>d’acquisition</a:t>
            </a:r>
            <a:r>
              <a:rPr dirty="0"/>
              <a:t> de </a:t>
            </a:r>
            <a:r>
              <a:rPr b="1" dirty="0" err="1"/>
              <a:t>compétences</a:t>
            </a:r>
            <a:r>
              <a:rPr b="1" dirty="0"/>
              <a:t> </a:t>
            </a:r>
            <a:r>
              <a:rPr b="1" dirty="0" err="1"/>
              <a:t>expérimentées</a:t>
            </a:r>
            <a:r>
              <a:rPr dirty="0"/>
              <a:t> et </a:t>
            </a:r>
            <a:r>
              <a:rPr dirty="0" err="1"/>
              <a:t>variées</a:t>
            </a:r>
            <a:r>
              <a:rPr dirty="0"/>
              <a:t>.</a:t>
            </a: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Missions </a:t>
            </a:r>
            <a:r>
              <a:rPr b="1" dirty="0"/>
              <a:t>sur-</a:t>
            </a:r>
            <a:r>
              <a:rPr b="1" dirty="0" err="1"/>
              <a:t>mesure</a:t>
            </a:r>
            <a:r>
              <a:rPr dirty="0"/>
              <a:t>, au </a:t>
            </a:r>
            <a:r>
              <a:rPr dirty="0" err="1"/>
              <a:t>juste</a:t>
            </a:r>
            <a:r>
              <a:rPr dirty="0"/>
              <a:t> temps et au </a:t>
            </a:r>
            <a:r>
              <a:rPr dirty="0" err="1"/>
              <a:t>juste</a:t>
            </a:r>
            <a:r>
              <a:rPr dirty="0"/>
              <a:t> </a:t>
            </a:r>
            <a:r>
              <a:rPr dirty="0" err="1"/>
              <a:t>coût</a:t>
            </a:r>
            <a:r>
              <a:rPr dirty="0"/>
              <a:t>.</a:t>
            </a: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Mise </a:t>
            </a:r>
            <a:r>
              <a:rPr dirty="0" err="1"/>
              <a:t>en</a:t>
            </a:r>
            <a:r>
              <a:rPr dirty="0"/>
              <a:t> relation de </a:t>
            </a:r>
            <a:r>
              <a:rPr dirty="0" err="1"/>
              <a:t>qualité</a:t>
            </a:r>
            <a:r>
              <a:rPr dirty="0"/>
              <a:t> et </a:t>
            </a:r>
            <a:r>
              <a:rPr b="1" dirty="0"/>
              <a:t>sans frais</a:t>
            </a:r>
          </a:p>
        </p:txBody>
      </p:sp>
      <p:sp>
        <p:nvSpPr>
          <p:cNvPr id="325"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Les avantages</a:t>
            </a:r>
          </a:p>
        </p:txBody>
      </p:sp>
      <p:pic>
        <p:nvPicPr>
          <p:cNvPr id="326"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Sommaire</a:t>
            </a:r>
          </a:p>
        </p:txBody>
      </p:sp>
      <p:sp>
        <p:nvSpPr>
          <p:cNvPr id="184" name="Espace réservé du contenu 8"/>
          <p:cNvSpPr txBox="1"/>
          <p:nvPr/>
        </p:nvSpPr>
        <p:spPr>
          <a:xfrm>
            <a:off x="941387" y="1722438"/>
            <a:ext cx="8347076" cy="4583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marL="514350" indent="-514350" defTabSz="1006475">
              <a:spcBef>
                <a:spcPts val="2200"/>
              </a:spcBef>
              <a:buSzPct val="90000"/>
              <a:buAutoNum type="arabicPeriod"/>
              <a:defRPr sz="2800">
                <a:latin typeface="Gill Sans"/>
                <a:ea typeface="Gill Sans"/>
                <a:cs typeface="Gill Sans"/>
                <a:sym typeface="Gill Sans"/>
              </a:defRPr>
            </a:pPr>
            <a:r>
              <a:t>Présentation de CTP71</a:t>
            </a:r>
            <a:endParaRPr sz="2400">
              <a:solidFill>
                <a:srgbClr val="595959"/>
              </a:solidFill>
            </a:endParaRPr>
          </a:p>
          <a:p>
            <a:pPr marL="514350" indent="-514350" defTabSz="1006475">
              <a:spcBef>
                <a:spcPts val="2200"/>
              </a:spcBef>
              <a:buSzPct val="90000"/>
              <a:buAutoNum type="arabicPeriod"/>
              <a:defRPr sz="2800">
                <a:latin typeface="Gill Sans"/>
                <a:ea typeface="Gill Sans"/>
                <a:cs typeface="Gill Sans"/>
                <a:sym typeface="Gill Sans"/>
              </a:defRPr>
            </a:pPr>
            <a:r>
              <a:t>Nos Actions</a:t>
            </a:r>
            <a:endParaRPr sz="2400">
              <a:solidFill>
                <a:srgbClr val="595959"/>
              </a:solidFill>
            </a:endParaRPr>
          </a:p>
          <a:p>
            <a:pPr marL="514350" indent="-514350" defTabSz="1006475">
              <a:spcBef>
                <a:spcPts val="2200"/>
              </a:spcBef>
              <a:buSzPct val="90000"/>
              <a:buAutoNum type="arabicPeriod"/>
              <a:defRPr sz="2800">
                <a:latin typeface="Gill Sans"/>
                <a:ea typeface="Gill Sans"/>
                <a:cs typeface="Gill Sans"/>
                <a:sym typeface="Gill Sans"/>
              </a:defRPr>
            </a:pPr>
            <a:r>
              <a:t>Concrètement …</a:t>
            </a:r>
            <a:endParaRPr sz="2400">
              <a:solidFill>
                <a:srgbClr val="595959"/>
              </a:solidFill>
            </a:endParaRPr>
          </a:p>
          <a:p>
            <a:pPr marL="514350" indent="-514350" defTabSz="1006475">
              <a:spcBef>
                <a:spcPts val="2200"/>
              </a:spcBef>
              <a:buSzPct val="90000"/>
              <a:buAutoNum type="arabicPeriod"/>
              <a:defRPr sz="2800">
                <a:latin typeface="Gill Sans"/>
                <a:ea typeface="Gill Sans"/>
                <a:cs typeface="Gill Sans"/>
                <a:sym typeface="Gill Sans"/>
              </a:defRPr>
            </a:pPr>
            <a:r>
              <a:t>Les avantages du Temps Partagé via CTP71</a:t>
            </a:r>
          </a:p>
          <a:p>
            <a:pPr marL="514350" indent="-514350" defTabSz="1006475">
              <a:spcBef>
                <a:spcPts val="2200"/>
              </a:spcBef>
              <a:buSzPct val="90000"/>
              <a:buAutoNum type="arabicPeriod"/>
              <a:defRPr sz="2800">
                <a:latin typeface="Gill Sans"/>
                <a:ea typeface="Gill Sans"/>
                <a:cs typeface="Gill Sans"/>
                <a:sym typeface="Gill Sans"/>
              </a:defRPr>
            </a:pPr>
            <a:r>
              <a:t>Devenir Adhérent</a:t>
            </a:r>
            <a:endParaRPr sz="2400">
              <a:solidFill>
                <a:srgbClr val="595959"/>
              </a:solidFill>
            </a:endParaRPr>
          </a:p>
          <a:p>
            <a:pPr marL="514350" indent="-514350" defTabSz="1006475">
              <a:spcBef>
                <a:spcPts val="2200"/>
              </a:spcBef>
              <a:buSzPct val="90000"/>
              <a:buAutoNum type="arabicPeriod"/>
              <a:defRPr sz="2800">
                <a:latin typeface="Gill Sans"/>
                <a:ea typeface="Gill Sans"/>
                <a:cs typeface="Gill Sans"/>
                <a:sym typeface="Gill Sans"/>
              </a:defRPr>
            </a:pPr>
            <a:r>
              <a:t>Les engagements de l’adhérent</a:t>
            </a:r>
            <a:endParaRPr sz="2400">
              <a:solidFill>
                <a:srgbClr val="595959"/>
              </a:solidFill>
            </a:endParaRPr>
          </a:p>
        </p:txBody>
      </p:sp>
      <p:pic>
        <p:nvPicPr>
          <p:cNvPr id="185" name="Image 4" descr="Image 4"/>
          <p:cNvPicPr>
            <a:picLocks noChangeAspect="1"/>
          </p:cNvPicPr>
          <p:nvPr/>
        </p:nvPicPr>
        <p:blipFill>
          <a:blip r:embed="rId3"/>
          <a:stretch>
            <a:fillRect/>
          </a:stretch>
        </p:blipFill>
        <p:spPr>
          <a:xfrm>
            <a:off x="144462" y="6588125"/>
            <a:ext cx="1196976" cy="8382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 Box 1"/>
          <p:cNvSpPr txBox="1"/>
          <p:nvPr/>
        </p:nvSpPr>
        <p:spPr>
          <a:xfrm>
            <a:off x="583406" y="1844674"/>
            <a:ext cx="8915401" cy="4951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rPr dirty="0" err="1"/>
              <a:t>Avantages</a:t>
            </a:r>
            <a:r>
              <a:rPr dirty="0"/>
              <a:t> de CTP71 pour </a:t>
            </a:r>
            <a:r>
              <a:rPr dirty="0">
                <a:solidFill>
                  <a:srgbClr val="FF0000"/>
                </a:solidFill>
              </a:rPr>
              <a:t>les </a:t>
            </a:r>
            <a:r>
              <a:rPr dirty="0" err="1">
                <a:solidFill>
                  <a:srgbClr val="FF0000"/>
                </a:solidFill>
              </a:rPr>
              <a:t>Adhérents</a:t>
            </a:r>
            <a:r>
              <a:rPr dirty="0">
                <a:solidFill>
                  <a:srgbClr val="FF0000"/>
                </a:solidFill>
              </a:rPr>
              <a:t> </a:t>
            </a:r>
            <a:r>
              <a:rPr sz="2400" dirty="0">
                <a:solidFill>
                  <a:srgbClr val="FF0000"/>
                </a:solidFill>
              </a:rPr>
              <a:t>:</a:t>
            </a:r>
            <a:endParaRPr sz="2400" dirty="0">
              <a:solidFill>
                <a:srgbClr val="595959"/>
              </a:solidFil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4000">
                <a:latin typeface="Gill Sans"/>
                <a:ea typeface="Gill Sans"/>
                <a:cs typeface="Gill Sans"/>
                <a:sym typeface="Gill Sans"/>
              </a:defRPr>
            </a:pPr>
            <a:endParaRPr sz="2400" dirty="0">
              <a:solidFill>
                <a:srgbClr val="595959"/>
              </a:solidFill>
            </a:endParaRP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Valoriser</a:t>
            </a:r>
            <a:r>
              <a:rPr dirty="0"/>
              <a:t> </a:t>
            </a:r>
            <a:r>
              <a:rPr dirty="0" err="1"/>
              <a:t>ses</a:t>
            </a:r>
            <a:r>
              <a:rPr dirty="0"/>
              <a:t> </a:t>
            </a:r>
            <a:r>
              <a:rPr b="1" dirty="0" err="1"/>
              <a:t>compétences</a:t>
            </a:r>
            <a:r>
              <a:rPr dirty="0"/>
              <a:t> au </a:t>
            </a:r>
            <a:r>
              <a:rPr dirty="0" err="1"/>
              <a:t>moyen</a:t>
            </a:r>
            <a:r>
              <a:rPr dirty="0"/>
              <a:t> de </a:t>
            </a:r>
            <a:r>
              <a:rPr b="1" dirty="0"/>
              <a:t>missions </a:t>
            </a:r>
            <a:r>
              <a:rPr dirty="0" err="1"/>
              <a:t>ou</a:t>
            </a:r>
            <a:r>
              <a:rPr dirty="0"/>
              <a:t> </a:t>
            </a:r>
            <a:r>
              <a:rPr b="1" dirty="0" err="1"/>
              <a:t>postes</a:t>
            </a:r>
            <a:r>
              <a:rPr dirty="0"/>
              <a:t> dans les </a:t>
            </a:r>
            <a:r>
              <a:rPr dirty="0" err="1"/>
              <a:t>entreprises</a:t>
            </a:r>
            <a:r>
              <a:rPr dirty="0"/>
              <a:t> </a:t>
            </a:r>
            <a:endParaRPr sz="2000" dirty="0">
              <a:solidFill>
                <a:srgbClr val="595959"/>
              </a:solidFill>
            </a:endParaRP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b="1" dirty="0"/>
              <a:t>Explorer</a:t>
            </a:r>
            <a:r>
              <a:rPr dirty="0"/>
              <a:t> de </a:t>
            </a:r>
            <a:r>
              <a:rPr dirty="0" err="1"/>
              <a:t>nouvelles</a:t>
            </a:r>
            <a:r>
              <a:rPr dirty="0"/>
              <a:t> </a:t>
            </a:r>
            <a:r>
              <a:rPr dirty="0" err="1"/>
              <a:t>possibilités</a:t>
            </a:r>
            <a:r>
              <a:rPr dirty="0"/>
              <a:t> </a:t>
            </a:r>
            <a:r>
              <a:rPr dirty="0" err="1"/>
              <a:t>d’activité</a:t>
            </a:r>
            <a:r>
              <a:rPr dirty="0"/>
              <a:t>.</a:t>
            </a:r>
            <a:endParaRPr sz="2000" dirty="0">
              <a:solidFill>
                <a:srgbClr val="595959"/>
              </a:solidFill>
            </a:endParaRP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Aller à la </a:t>
            </a:r>
            <a:r>
              <a:rPr b="1" dirty="0"/>
              <a:t>rencontre</a:t>
            </a:r>
            <a:r>
              <a:rPr dirty="0"/>
              <a:t> des </a:t>
            </a:r>
            <a:r>
              <a:rPr dirty="0" err="1"/>
              <a:t>employeurs</a:t>
            </a:r>
            <a:r>
              <a:rPr dirty="0"/>
              <a:t> — dans un dialogue direct — </a:t>
            </a:r>
            <a:r>
              <a:rPr dirty="0" err="1"/>
              <a:t>renforce</a:t>
            </a:r>
            <a:r>
              <a:rPr dirty="0"/>
              <a:t> la </a:t>
            </a:r>
            <a:r>
              <a:rPr dirty="0" err="1"/>
              <a:t>confiance</a:t>
            </a:r>
            <a:r>
              <a:rPr dirty="0"/>
              <a:t> </a:t>
            </a:r>
            <a:r>
              <a:rPr dirty="0" err="1"/>
              <a:t>en</a:t>
            </a:r>
            <a:r>
              <a:rPr dirty="0"/>
              <a:t> soi</a:t>
            </a:r>
            <a:endParaRPr sz="2000" dirty="0">
              <a:solidFill>
                <a:srgbClr val="595959"/>
              </a:solidFill>
            </a:endParaRPr>
          </a:p>
          <a:p>
            <a:pPr marL="673100" lvl="2" indent="-317500">
              <a:spcBef>
                <a:spcPts val="2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i="1">
                <a:latin typeface="Gill Sans"/>
                <a:ea typeface="Gill Sans"/>
                <a:cs typeface="Gill Sans"/>
                <a:sym typeface="Gill Sans"/>
              </a:defRPr>
            </a:pPr>
            <a:r>
              <a:rPr dirty="0" err="1"/>
              <a:t>Prospecter</a:t>
            </a:r>
            <a:r>
              <a:rPr dirty="0"/>
              <a:t> </a:t>
            </a:r>
            <a:r>
              <a:rPr dirty="0" err="1"/>
              <a:t>régulièrement</a:t>
            </a:r>
            <a:r>
              <a:rPr dirty="0"/>
              <a:t> avec CTP 71 </a:t>
            </a:r>
            <a:r>
              <a:rPr lang="fr-FR" dirty="0"/>
              <a:t>est aussi une recherche active d’emploi</a:t>
            </a:r>
            <a:endParaRPr dirty="0"/>
          </a:p>
        </p:txBody>
      </p:sp>
      <p:sp>
        <p:nvSpPr>
          <p:cNvPr id="331"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Les avantages</a:t>
            </a:r>
          </a:p>
        </p:txBody>
      </p:sp>
      <p:pic>
        <p:nvPicPr>
          <p:cNvPr id="332"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Espace réservé du numéro de diapositive 1"/>
          <p:cNvSpPr txBox="1">
            <a:spLocks noGrp="1"/>
          </p:cNvSpPr>
          <p:nvPr>
            <p:ph type="sldNum" sz="quarter" idx="2"/>
          </p:nvPr>
        </p:nvSpPr>
        <p:spPr>
          <a:xfrm>
            <a:off x="4861106" y="7007225"/>
            <a:ext cx="358413"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37"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Les avantages</a:t>
            </a:r>
          </a:p>
        </p:txBody>
      </p:sp>
      <p:sp>
        <p:nvSpPr>
          <p:cNvPr id="338" name="Text Box 1"/>
          <p:cNvSpPr txBox="1"/>
          <p:nvPr/>
        </p:nvSpPr>
        <p:spPr>
          <a:xfrm>
            <a:off x="577849" y="1843088"/>
            <a:ext cx="8915401" cy="319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latin typeface="Gill Sans"/>
                <a:ea typeface="Gill Sans"/>
                <a:cs typeface="Gill Sans"/>
                <a:sym typeface="Gill Sans"/>
              </a:defRPr>
            </a:pPr>
            <a:r>
              <a:t>Avantages de CTP71 pour </a:t>
            </a:r>
            <a:r>
              <a:rPr>
                <a:solidFill>
                  <a:srgbClr val="FF0000"/>
                </a:solidFill>
              </a:rPr>
              <a:t>les Adhérents </a:t>
            </a:r>
            <a:r>
              <a:rPr sz="2400">
                <a:solidFill>
                  <a:srgbClr val="FF0000"/>
                </a:solidFill>
              </a:rPr>
              <a:t>: </a:t>
            </a:r>
            <a:endParaRPr sz="2400">
              <a:solidFill>
                <a:srgbClr val="595959"/>
              </a:solidFil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4000">
                <a:latin typeface="Gill Sans"/>
                <a:ea typeface="Gill Sans"/>
                <a:cs typeface="Gill Sans"/>
                <a:sym typeface="Gill Sans"/>
              </a:defRPr>
            </a:pPr>
            <a:endParaRPr sz="2400">
              <a:solidFill>
                <a:srgbClr val="595959"/>
              </a:solidFill>
            </a:endParaRPr>
          </a:p>
          <a:p>
            <a:pPr marL="622300" lvl="2" indent="-266700">
              <a:lnSpc>
                <a:spcPct val="20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Rompre l’isolement par la </a:t>
            </a:r>
            <a:r>
              <a:rPr b="1"/>
              <a:t>dynamique</a:t>
            </a:r>
            <a:r>
              <a:t> de groupe</a:t>
            </a:r>
          </a:p>
          <a:p>
            <a:pPr marL="622300" lvl="2" indent="-266700">
              <a:lnSpc>
                <a:spcPct val="20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Développer son </a:t>
            </a:r>
            <a:r>
              <a:rPr b="1"/>
              <a:t>réseau</a:t>
            </a:r>
            <a:endParaRPr sz="2000">
              <a:solidFill>
                <a:srgbClr val="595959"/>
              </a:solidFill>
            </a:endParaRPr>
          </a:p>
          <a:p>
            <a:pPr marL="622300" lvl="2" indent="-266700">
              <a:lnSpc>
                <a:spcPct val="20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Avoir une </a:t>
            </a:r>
            <a:r>
              <a:rPr b="1"/>
              <a:t>expérience</a:t>
            </a:r>
            <a:r>
              <a:t> différente avec les Entreprises</a:t>
            </a:r>
          </a:p>
        </p:txBody>
      </p:sp>
      <p:pic>
        <p:nvPicPr>
          <p:cNvPr id="339" name="Image 4" descr="Image 4"/>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Espace réservé du numéro de diapositive 3"/>
          <p:cNvSpPr txBox="1">
            <a:spLocks noGrp="1"/>
          </p:cNvSpPr>
          <p:nvPr>
            <p:ph type="sldNum" sz="quarter" idx="2"/>
          </p:nvPr>
        </p:nvSpPr>
        <p:spPr>
          <a:xfrm>
            <a:off x="4873942" y="7007225"/>
            <a:ext cx="3327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22</a:t>
            </a:fld>
            <a:endParaRPr/>
          </a:p>
        </p:txBody>
      </p:sp>
      <p:pic>
        <p:nvPicPr>
          <p:cNvPr id="344"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345" name="Image 5" descr="Image 5"/>
          <p:cNvPicPr>
            <a:picLocks noChangeAspect="1"/>
          </p:cNvPicPr>
          <p:nvPr/>
        </p:nvPicPr>
        <p:blipFill>
          <a:blip r:embed="rId3"/>
          <a:srcRect l="4161" t="6357" r="4955" b="3895"/>
          <a:stretch>
            <a:fillRect/>
          </a:stretch>
        </p:blipFill>
        <p:spPr>
          <a:xfrm>
            <a:off x="2303463" y="2908300"/>
            <a:ext cx="5140326" cy="3808413"/>
          </a:xfrm>
          <a:prstGeom prst="rect">
            <a:avLst/>
          </a:prstGeom>
          <a:ln w="12700">
            <a:miter lim="400000"/>
          </a:ln>
        </p:spPr>
      </p:pic>
      <p:sp>
        <p:nvSpPr>
          <p:cNvPr id="346" name="Espace réservé du contenu 2"/>
          <p:cNvSpPr txBox="1"/>
          <p:nvPr/>
        </p:nvSpPr>
        <p:spPr>
          <a:xfrm>
            <a:off x="804862" y="350838"/>
            <a:ext cx="8448676"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ormAutofit/>
          </a:bodyPr>
          <a:lstStyle/>
          <a:p>
            <a:pPr indent="104775" algn="ctr" defTabSz="1006475">
              <a:lnSpc>
                <a:spcPct val="80000"/>
              </a:lnSpc>
              <a:buClr>
                <a:srgbClr val="589DEE"/>
              </a:buClr>
              <a:buFont typeface="Wingdings"/>
              <a:defRPr sz="6700">
                <a:solidFill>
                  <a:srgbClr val="FFFFFF"/>
                </a:solidFill>
                <a:latin typeface="Impact"/>
                <a:ea typeface="Impact"/>
                <a:cs typeface="Impact"/>
                <a:sym typeface="Impact"/>
              </a:defRPr>
            </a:pPr>
            <a:r>
              <a:t>Devenir adhérent(e)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Rectangle 2"/>
          <p:cNvSpPr txBox="1">
            <a:spLocks noGrp="1"/>
          </p:cNvSpPr>
          <p:nvPr>
            <p:ph type="title" idx="4294967295"/>
          </p:nvPr>
        </p:nvSpPr>
        <p:spPr>
          <a:xfrm>
            <a:off x="576262" y="-180975"/>
            <a:ext cx="9074151" cy="1439863"/>
          </a:xfrm>
          <a:prstGeom prst="rect">
            <a:avLst/>
          </a:prstGeom>
        </p:spPr>
        <p:txBody>
          <a:bodyPr/>
          <a:lstStyle/>
          <a:p>
            <a:r>
              <a:t>Devenir adhérent(e)</a:t>
            </a:r>
          </a:p>
        </p:txBody>
      </p:sp>
      <p:sp>
        <p:nvSpPr>
          <p:cNvPr id="349" name="Rectangle 3"/>
          <p:cNvSpPr txBox="1">
            <a:spLocks noGrp="1"/>
          </p:cNvSpPr>
          <p:nvPr>
            <p:ph type="body" idx="4294967295"/>
          </p:nvPr>
        </p:nvSpPr>
        <p:spPr>
          <a:xfrm>
            <a:off x="571499" y="1841500"/>
            <a:ext cx="8915401" cy="4708527"/>
          </a:xfrm>
          <a:prstGeom prst="rect">
            <a:avLst/>
          </a:prstGeom>
        </p:spPr>
        <p:txBody>
          <a:bodyPr>
            <a:normAutofit/>
          </a:bodyPr>
          <a:lstStyle/>
          <a:p>
            <a:pPr marL="457200" indent="-457200">
              <a:lnSpc>
                <a:spcPct val="90000"/>
              </a:lnSpc>
              <a:buSzTx/>
              <a:buFont typeface="Wingdings"/>
              <a:buNone/>
              <a:defRPr sz="3200" b="1">
                <a:solidFill>
                  <a:srgbClr val="000000"/>
                </a:solidFill>
                <a:latin typeface="Gill Sans"/>
                <a:ea typeface="Gill Sans"/>
                <a:cs typeface="Gill Sans"/>
                <a:sym typeface="Gill Sans"/>
              </a:defRPr>
            </a:pPr>
            <a:r>
              <a:rPr dirty="0"/>
              <a:t>Les étapes de </a:t>
            </a:r>
            <a:r>
              <a:rPr dirty="0" err="1"/>
              <a:t>l’intégration</a:t>
            </a:r>
            <a:r>
              <a:rPr dirty="0"/>
              <a:t> à CTP 71</a:t>
            </a:r>
          </a:p>
          <a:p>
            <a:pPr marL="457200" indent="-457200">
              <a:lnSpc>
                <a:spcPct val="90000"/>
              </a:lnSpc>
              <a:buClr>
                <a:srgbClr val="000000"/>
              </a:buClr>
              <a:buAutoNum type="arabicParenR"/>
              <a:defRPr sz="2800">
                <a:solidFill>
                  <a:srgbClr val="000000"/>
                </a:solidFill>
                <a:latin typeface="Gill Sans"/>
                <a:ea typeface="Gill Sans"/>
                <a:cs typeface="Gill Sans"/>
                <a:sym typeface="Gill Sans"/>
              </a:defRPr>
            </a:pPr>
            <a:r>
              <a:rPr dirty="0" err="1"/>
              <a:t>Participer</a:t>
            </a:r>
            <a:r>
              <a:rPr dirty="0"/>
              <a:t> aux prospections et aux </a:t>
            </a:r>
            <a:r>
              <a:rPr dirty="0" err="1"/>
              <a:t>réunions</a:t>
            </a:r>
            <a:r>
              <a:rPr dirty="0"/>
              <a:t> </a:t>
            </a:r>
          </a:p>
          <a:p>
            <a:pPr marL="457200" indent="-457200">
              <a:lnSpc>
                <a:spcPct val="90000"/>
              </a:lnSpc>
              <a:buClr>
                <a:srgbClr val="000000"/>
              </a:buClr>
              <a:buAutoNum type="arabicParenR"/>
              <a:defRPr sz="2800">
                <a:solidFill>
                  <a:srgbClr val="000000"/>
                </a:solidFill>
                <a:latin typeface="Gill Sans"/>
                <a:ea typeface="Gill Sans"/>
                <a:cs typeface="Gill Sans"/>
                <a:sym typeface="Gill Sans"/>
              </a:defRPr>
            </a:pPr>
            <a:r>
              <a:rPr lang="fr-FR" dirty="0"/>
              <a:t>Suivre le parcours d’intégration</a:t>
            </a:r>
            <a:r>
              <a:rPr dirty="0"/>
              <a:t> </a:t>
            </a:r>
            <a:r>
              <a:rPr dirty="0" err="1"/>
              <a:t>donnant</a:t>
            </a:r>
            <a:r>
              <a:rPr dirty="0"/>
              <a:t> </a:t>
            </a:r>
            <a:r>
              <a:rPr dirty="0" err="1"/>
              <a:t>en</a:t>
            </a:r>
            <a:r>
              <a:rPr dirty="0"/>
              <a:t> particulier </a:t>
            </a:r>
            <a:r>
              <a:rPr dirty="0" err="1"/>
              <a:t>l’accès</a:t>
            </a:r>
            <a:r>
              <a:rPr dirty="0"/>
              <a:t> à la base de </a:t>
            </a:r>
            <a:r>
              <a:rPr dirty="0" err="1"/>
              <a:t>données</a:t>
            </a:r>
            <a:r>
              <a:rPr dirty="0"/>
              <a:t> de </a:t>
            </a:r>
            <a:r>
              <a:rPr dirty="0" err="1"/>
              <a:t>CTPinfo</a:t>
            </a:r>
            <a:endParaRPr lang="fr-FR" dirty="0"/>
          </a:p>
          <a:p>
            <a:pPr marL="457200" indent="-457200">
              <a:lnSpc>
                <a:spcPct val="90000"/>
              </a:lnSpc>
              <a:spcBef>
                <a:spcPts val="0"/>
              </a:spcBef>
              <a:buClr>
                <a:srgbClr val="000000"/>
              </a:buClr>
              <a:buFontTx/>
              <a:buAutoNum type="arabicParenR"/>
              <a:defRPr sz="2800">
                <a:solidFill>
                  <a:srgbClr val="000000"/>
                </a:solidFill>
                <a:latin typeface="Gill Sans"/>
                <a:ea typeface="Gill Sans"/>
                <a:cs typeface="Gill Sans"/>
                <a:sym typeface="Gill Sans"/>
              </a:defRPr>
            </a:pPr>
            <a:r>
              <a:rPr lang="fr-FR" dirty="0"/>
              <a:t>Contribuer aux frais d’accueil et d’accompagnement. Accès à l’espace « membres » (et particulièrement aux offres) </a:t>
            </a:r>
          </a:p>
          <a:p>
            <a:pPr marL="0" indent="0">
              <a:lnSpc>
                <a:spcPct val="90000"/>
              </a:lnSpc>
              <a:spcBef>
                <a:spcPts val="0"/>
              </a:spcBef>
              <a:buClr>
                <a:srgbClr val="000000"/>
              </a:buClr>
              <a:buNone/>
              <a:defRPr sz="2800">
                <a:solidFill>
                  <a:srgbClr val="000000"/>
                </a:solidFill>
                <a:latin typeface="Gill Sans"/>
                <a:ea typeface="Gill Sans"/>
                <a:cs typeface="Gill Sans"/>
                <a:sym typeface="Gill Sans"/>
              </a:defRPr>
            </a:pPr>
            <a:r>
              <a:rPr lang="fr-FR"/>
              <a:t>      puis</a:t>
            </a:r>
            <a:endParaRPr lang="fr-FR" dirty="0"/>
          </a:p>
          <a:p>
            <a:pPr marL="0" indent="0">
              <a:lnSpc>
                <a:spcPct val="90000"/>
              </a:lnSpc>
              <a:spcBef>
                <a:spcPts val="0"/>
              </a:spcBef>
              <a:buClr>
                <a:srgbClr val="000000"/>
              </a:buClr>
              <a:buNone/>
              <a:defRPr sz="2800">
                <a:solidFill>
                  <a:srgbClr val="000000"/>
                </a:solidFill>
                <a:latin typeface="Gill Sans"/>
                <a:ea typeface="Gill Sans"/>
                <a:cs typeface="Gill Sans"/>
                <a:sym typeface="Gill Sans"/>
              </a:defRPr>
            </a:pPr>
            <a:r>
              <a:rPr lang="fr-FR" dirty="0"/>
              <a:t>4) Adhérer à l’association au plus tard dans les 6 mois</a:t>
            </a:r>
          </a:p>
          <a:p>
            <a:pPr marL="0" indent="0">
              <a:lnSpc>
                <a:spcPct val="90000"/>
              </a:lnSpc>
              <a:spcBef>
                <a:spcPts val="0"/>
              </a:spcBef>
              <a:buClr>
                <a:srgbClr val="000000"/>
              </a:buClr>
              <a:buNone/>
              <a:defRPr sz="2800">
                <a:solidFill>
                  <a:srgbClr val="000000"/>
                </a:solidFill>
                <a:latin typeface="Gill Sans"/>
                <a:ea typeface="Gill Sans"/>
                <a:cs typeface="Gill Sans"/>
                <a:sym typeface="Gill Sans"/>
              </a:defRPr>
            </a:pPr>
            <a:r>
              <a:rPr lang="fr-FR" dirty="0"/>
              <a:t>    (cotisation annuelle et signature engagement).</a:t>
            </a:r>
          </a:p>
          <a:p>
            <a:pPr marL="0" indent="0">
              <a:lnSpc>
                <a:spcPct val="90000"/>
              </a:lnSpc>
              <a:spcBef>
                <a:spcPts val="0"/>
              </a:spcBef>
              <a:buClr>
                <a:srgbClr val="000000"/>
              </a:buClr>
              <a:buNone/>
              <a:defRPr sz="2800">
                <a:solidFill>
                  <a:srgbClr val="000000"/>
                </a:solidFill>
                <a:latin typeface="Gill Sans"/>
                <a:ea typeface="Gill Sans"/>
                <a:cs typeface="Gill Sans"/>
                <a:sym typeface="Gill Sans"/>
              </a:defRPr>
            </a:pPr>
            <a:endParaRPr lang="fr-F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itre 1"/>
          <p:cNvSpPr txBox="1"/>
          <p:nvPr/>
        </p:nvSpPr>
        <p:spPr>
          <a:xfrm>
            <a:off x="492124" y="-28172"/>
            <a:ext cx="9072565" cy="888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p>
            <a:pPr algn="ctr" defTabSz="1006475">
              <a:defRPr sz="5100">
                <a:solidFill>
                  <a:srgbClr val="FFFFFF"/>
                </a:solidFill>
                <a:latin typeface="Impact"/>
                <a:ea typeface="Impact"/>
                <a:cs typeface="Impact"/>
                <a:sym typeface="Impact"/>
              </a:defRPr>
            </a:pPr>
            <a:r>
              <a:t>Devenir adhérent(e)</a:t>
            </a:r>
          </a:p>
        </p:txBody>
      </p:sp>
      <p:pic>
        <p:nvPicPr>
          <p:cNvPr id="354" name="Image 9" descr="Image 9"/>
          <p:cNvPicPr>
            <a:picLocks noChangeAspect="1"/>
          </p:cNvPicPr>
          <p:nvPr/>
        </p:nvPicPr>
        <p:blipFill>
          <a:blip r:embed="rId2"/>
          <a:stretch>
            <a:fillRect/>
          </a:stretch>
        </p:blipFill>
        <p:spPr>
          <a:xfrm>
            <a:off x="144462" y="6686550"/>
            <a:ext cx="1196976" cy="838200"/>
          </a:xfrm>
          <a:prstGeom prst="rect">
            <a:avLst/>
          </a:prstGeom>
          <a:ln w="12700">
            <a:miter lim="400000"/>
          </a:ln>
        </p:spPr>
      </p:pic>
      <p:sp>
        <p:nvSpPr>
          <p:cNvPr id="355" name="Rectangle"/>
          <p:cNvSpPr/>
          <p:nvPr/>
        </p:nvSpPr>
        <p:spPr>
          <a:xfrm>
            <a:off x="392113" y="1981200"/>
            <a:ext cx="2667001" cy="3893427"/>
          </a:xfrm>
          <a:prstGeom prst="rect">
            <a:avLst/>
          </a:prstGeom>
          <a:gradFill>
            <a:gsLst>
              <a:gs pos="0">
                <a:srgbClr val="FFD5AD"/>
              </a:gs>
              <a:gs pos="40000">
                <a:srgbClr val="FFC381"/>
              </a:gs>
              <a:gs pos="100000">
                <a:srgbClr val="E19B12"/>
              </a:gs>
            </a:gsLst>
            <a:lin ang="16200000"/>
          </a:gradFill>
          <a:ln w="12700">
            <a:miter lim="400000"/>
          </a:ln>
          <a:effectLst>
            <a:outerShdw blurRad="76200" dir="18900000" rotWithShape="0">
              <a:srgbClr val="000000">
                <a:alpha val="15000"/>
              </a:srgbClr>
            </a:outerShdw>
            <a:reflection stA="40000" endPos="40000" dir="5400000" sy="-100000" algn="bl" rotWithShape="0"/>
          </a:effectLst>
        </p:spPr>
        <p:txBody>
          <a:bodyPr lIns="45719" rIns="45719"/>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56" name="1 - Découverte…"/>
          <p:cNvSpPr txBox="1"/>
          <p:nvPr/>
        </p:nvSpPr>
        <p:spPr>
          <a:xfrm>
            <a:off x="392113" y="1981200"/>
            <a:ext cx="2667001" cy="3767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rPr dirty="0"/>
              <a:t>1 - </a:t>
            </a:r>
            <a:r>
              <a:rPr dirty="0" err="1"/>
              <a:t>Découverte</a:t>
            </a:r>
            <a:endParaRPr dirty="0">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Impact"/>
                <a:ea typeface="Impact"/>
                <a:cs typeface="Impact"/>
                <a:sym typeface="Impact"/>
              </a:defRPr>
            </a:pPr>
            <a:endParaRPr dirty="0">
              <a:latin typeface="Arial"/>
              <a:ea typeface="Arial"/>
              <a:cs typeface="Arial"/>
              <a:sym typeface="Aria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rPr dirty="0"/>
              <a:t>Assister à </a:t>
            </a:r>
            <a:r>
              <a:rPr dirty="0" err="1"/>
              <a:t>une</a:t>
            </a:r>
            <a:r>
              <a:rPr dirty="0"/>
              <a:t> </a:t>
            </a:r>
            <a:r>
              <a:rPr dirty="0" err="1"/>
              <a:t>présentation</a:t>
            </a:r>
            <a:r>
              <a:rPr dirty="0"/>
              <a:t> de CTP71</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dirty="0"/>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rPr dirty="0" err="1"/>
              <a:t>Participer</a:t>
            </a:r>
            <a:r>
              <a:rPr dirty="0"/>
              <a:t> à </a:t>
            </a:r>
            <a:r>
              <a:rPr dirty="0" err="1"/>
              <a:t>une</a:t>
            </a:r>
            <a:r>
              <a:rPr dirty="0"/>
              <a:t> 1ère  </a:t>
            </a:r>
            <a:r>
              <a:rPr dirty="0" err="1"/>
              <a:t>réunion</a:t>
            </a:r>
            <a:r>
              <a:rPr dirty="0"/>
              <a:t> </a:t>
            </a:r>
            <a:r>
              <a:rPr dirty="0" err="1"/>
              <a:t>hebdomadaire</a:t>
            </a:r>
            <a:endParaRPr dirty="0"/>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dirty="0"/>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rPr dirty="0" err="1"/>
              <a:t>Participer</a:t>
            </a:r>
            <a:r>
              <a:rPr dirty="0"/>
              <a:t> à </a:t>
            </a:r>
            <a:r>
              <a:rPr dirty="0" err="1"/>
              <a:t>une</a:t>
            </a:r>
            <a:r>
              <a:rPr dirty="0"/>
              <a:t> 1ère prospection</a:t>
            </a:r>
          </a:p>
        </p:txBody>
      </p:sp>
      <p:sp>
        <p:nvSpPr>
          <p:cNvPr id="357" name="Je m’intègre aux activités de CTP71 en respectant mode de fonctionnement et valeurs (éthique, confidentialité, mutualisation)"/>
          <p:cNvSpPr/>
          <p:nvPr/>
        </p:nvSpPr>
        <p:spPr>
          <a:xfrm>
            <a:off x="2841921" y="2213264"/>
            <a:ext cx="6291688" cy="1925060"/>
          </a:xfrm>
          <a:custGeom>
            <a:avLst/>
            <a:gdLst/>
            <a:ahLst/>
            <a:cxnLst>
              <a:cxn ang="0">
                <a:pos x="wd2" y="hd2"/>
              </a:cxn>
              <a:cxn ang="5400000">
                <a:pos x="wd2" y="hd2"/>
              </a:cxn>
              <a:cxn ang="10800000">
                <a:pos x="wd2" y="hd2"/>
              </a:cxn>
              <a:cxn ang="16200000">
                <a:pos x="wd2" y="hd2"/>
              </a:cxn>
            </a:cxnLst>
            <a:rect l="0" t="0" r="r" b="b"/>
            <a:pathLst>
              <a:path w="21600" h="21600" extrusionOk="0">
                <a:moveTo>
                  <a:pt x="5988" y="0"/>
                </a:moveTo>
                <a:cubicBezTo>
                  <a:pt x="5703" y="0"/>
                  <a:pt x="5472" y="696"/>
                  <a:pt x="5472" y="1552"/>
                </a:cubicBezTo>
                <a:lnTo>
                  <a:pt x="5472" y="14637"/>
                </a:lnTo>
                <a:lnTo>
                  <a:pt x="0" y="16127"/>
                </a:lnTo>
                <a:lnTo>
                  <a:pt x="5472" y="17613"/>
                </a:lnTo>
                <a:lnTo>
                  <a:pt x="5472" y="20048"/>
                </a:lnTo>
                <a:cubicBezTo>
                  <a:pt x="5472" y="20904"/>
                  <a:pt x="5703" y="21600"/>
                  <a:pt x="5988" y="21600"/>
                </a:cubicBezTo>
                <a:lnTo>
                  <a:pt x="21084" y="21600"/>
                </a:lnTo>
                <a:cubicBezTo>
                  <a:pt x="21369" y="21600"/>
                  <a:pt x="21600" y="20904"/>
                  <a:pt x="21600" y="20048"/>
                </a:cubicBezTo>
                <a:lnTo>
                  <a:pt x="21600" y="1552"/>
                </a:lnTo>
                <a:cubicBezTo>
                  <a:pt x="21600" y="696"/>
                  <a:pt x="21369" y="0"/>
                  <a:pt x="21084" y="0"/>
                </a:cubicBezTo>
                <a:lnTo>
                  <a:pt x="5988" y="0"/>
                </a:lnTo>
                <a:close/>
              </a:path>
            </a:pathLst>
          </a:custGeom>
          <a:solidFill>
            <a:srgbClr val="FFFFFF"/>
          </a:solidFill>
          <a:ln w="31750">
            <a:solidFill>
              <a:schemeClr val="accent2"/>
            </a:solidFill>
          </a:ln>
          <a:effectLst>
            <a:outerShdw blurRad="88900" dist="50800" dir="27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chor="ctr"/>
          <a:lstStyle>
            <a:lvl1pPr algn="ctr">
              <a:defRPr sz="2400" i="1">
                <a:latin typeface="Gill Sans"/>
                <a:ea typeface="Gill Sans"/>
                <a:cs typeface="Gill Sans"/>
                <a:sym typeface="Gill Sans"/>
              </a:defRPr>
            </a:lvl1pPr>
          </a:lstStyle>
          <a:p>
            <a:r>
              <a:rPr lang="fr-FR" dirty="0"/>
              <a:t>                    </a:t>
            </a:r>
            <a:r>
              <a:rPr dirty="0"/>
              <a:t>Je </a:t>
            </a:r>
            <a:r>
              <a:rPr dirty="0" err="1"/>
              <a:t>m’intègre</a:t>
            </a:r>
            <a:r>
              <a:rPr dirty="0"/>
              <a:t> aux </a:t>
            </a:r>
            <a:r>
              <a:rPr dirty="0" err="1"/>
              <a:t>activités</a:t>
            </a:r>
            <a:r>
              <a:rPr dirty="0"/>
              <a:t> de</a:t>
            </a:r>
            <a:endParaRPr lang="fr-FR" dirty="0"/>
          </a:p>
          <a:p>
            <a:r>
              <a:rPr lang="fr-FR" dirty="0"/>
              <a:t>               </a:t>
            </a:r>
            <a:r>
              <a:rPr dirty="0"/>
              <a:t> </a:t>
            </a:r>
            <a:r>
              <a:rPr lang="fr-FR" dirty="0"/>
              <a:t>	</a:t>
            </a:r>
            <a:r>
              <a:rPr dirty="0"/>
              <a:t>CTP71 </a:t>
            </a:r>
            <a:r>
              <a:rPr dirty="0" err="1"/>
              <a:t>en</a:t>
            </a:r>
            <a:r>
              <a:rPr dirty="0"/>
              <a:t> </a:t>
            </a:r>
            <a:r>
              <a:rPr dirty="0" err="1"/>
              <a:t>respectant</a:t>
            </a:r>
            <a:r>
              <a:rPr dirty="0"/>
              <a:t> mode de</a:t>
            </a:r>
            <a:endParaRPr lang="fr-FR" dirty="0"/>
          </a:p>
          <a:p>
            <a:r>
              <a:rPr lang="fr-FR" dirty="0"/>
              <a:t>                            </a:t>
            </a:r>
            <a:r>
              <a:rPr dirty="0"/>
              <a:t> </a:t>
            </a:r>
            <a:r>
              <a:rPr dirty="0" err="1"/>
              <a:t>fonctionnement</a:t>
            </a:r>
            <a:r>
              <a:rPr dirty="0"/>
              <a:t> et </a:t>
            </a:r>
            <a:r>
              <a:rPr dirty="0" err="1"/>
              <a:t>valeurs</a:t>
            </a:r>
            <a:r>
              <a:rPr dirty="0"/>
              <a:t> (</a:t>
            </a:r>
            <a:r>
              <a:rPr dirty="0" err="1"/>
              <a:t>éthique</a:t>
            </a:r>
            <a:r>
              <a:rPr dirty="0"/>
              <a:t>,</a:t>
            </a:r>
            <a:endParaRPr lang="fr-FR" dirty="0"/>
          </a:p>
          <a:p>
            <a:r>
              <a:rPr lang="fr-FR" dirty="0"/>
              <a:t>                </a:t>
            </a:r>
            <a:r>
              <a:rPr dirty="0"/>
              <a:t> </a:t>
            </a:r>
            <a:r>
              <a:rPr dirty="0" err="1"/>
              <a:t>confidentialité</a:t>
            </a:r>
            <a:r>
              <a:rPr dirty="0"/>
              <a:t>, </a:t>
            </a:r>
            <a:r>
              <a:rPr dirty="0" err="1"/>
              <a:t>mutualisation</a:t>
            </a:r>
            <a:r>
              <a:rPr dirty="0"/>
              <a:t>)</a:t>
            </a:r>
          </a:p>
        </p:txBody>
      </p:sp>
      <p:sp>
        <p:nvSpPr>
          <p:cNvPr id="358" name="Cela me permet d’avoir accès aux informations sur les offres existantes"/>
          <p:cNvSpPr/>
          <p:nvPr/>
        </p:nvSpPr>
        <p:spPr>
          <a:xfrm>
            <a:off x="2841921" y="4377217"/>
            <a:ext cx="6120607" cy="1497410"/>
          </a:xfrm>
          <a:custGeom>
            <a:avLst/>
            <a:gdLst/>
            <a:ahLst/>
            <a:cxnLst>
              <a:cxn ang="0">
                <a:pos x="wd2" y="hd2"/>
              </a:cxn>
              <a:cxn ang="5400000">
                <a:pos x="wd2" y="hd2"/>
              </a:cxn>
              <a:cxn ang="10800000">
                <a:pos x="wd2" y="hd2"/>
              </a:cxn>
              <a:cxn ang="16200000">
                <a:pos x="wd2" y="hd2"/>
              </a:cxn>
            </a:cxnLst>
            <a:rect l="0" t="0" r="r" b="b"/>
            <a:pathLst>
              <a:path w="21600" h="21600" extrusionOk="0">
                <a:moveTo>
                  <a:pt x="5798" y="0"/>
                </a:moveTo>
                <a:cubicBezTo>
                  <a:pt x="5510" y="0"/>
                  <a:pt x="5276" y="957"/>
                  <a:pt x="5276" y="2135"/>
                </a:cubicBezTo>
                <a:lnTo>
                  <a:pt x="5276" y="3647"/>
                </a:lnTo>
                <a:lnTo>
                  <a:pt x="0" y="5112"/>
                </a:lnTo>
                <a:lnTo>
                  <a:pt x="5276" y="6578"/>
                </a:lnTo>
                <a:lnTo>
                  <a:pt x="5276" y="19465"/>
                </a:lnTo>
                <a:cubicBezTo>
                  <a:pt x="5276" y="20643"/>
                  <a:pt x="5510" y="21600"/>
                  <a:pt x="5798" y="21600"/>
                </a:cubicBezTo>
                <a:lnTo>
                  <a:pt x="21078" y="21600"/>
                </a:lnTo>
                <a:cubicBezTo>
                  <a:pt x="21366" y="21600"/>
                  <a:pt x="21600" y="20643"/>
                  <a:pt x="21600" y="19465"/>
                </a:cubicBezTo>
                <a:lnTo>
                  <a:pt x="21600" y="2135"/>
                </a:lnTo>
                <a:cubicBezTo>
                  <a:pt x="21600" y="957"/>
                  <a:pt x="21366" y="0"/>
                  <a:pt x="21078" y="0"/>
                </a:cubicBezTo>
                <a:lnTo>
                  <a:pt x="5798" y="0"/>
                </a:lnTo>
                <a:close/>
              </a:path>
            </a:pathLst>
          </a:custGeom>
          <a:solidFill>
            <a:srgbClr val="FFFFFF"/>
          </a:solidFill>
          <a:ln w="31750">
            <a:solidFill>
              <a:schemeClr val="accent2"/>
            </a:solidFill>
          </a:ln>
          <a:effectLst>
            <a:outerShdw blurRad="88900" dist="50800" dir="27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spcBef>
                <a:spcPts val="1500"/>
              </a:spcBef>
              <a:defRPr sz="2400" i="1">
                <a:latin typeface="Gill Sans"/>
                <a:ea typeface="Gill Sans"/>
                <a:cs typeface="Gill Sans"/>
                <a:sym typeface="Gill Sans"/>
              </a:defRPr>
            </a:lvl1pPr>
          </a:lstStyle>
          <a:p>
            <a:pPr>
              <a:spcBef>
                <a:spcPts val="600"/>
              </a:spcBef>
            </a:pPr>
            <a:r>
              <a:rPr lang="fr-FR" dirty="0"/>
              <a:t>                    </a:t>
            </a:r>
            <a:r>
              <a:rPr dirty="0" err="1"/>
              <a:t>Cela</a:t>
            </a:r>
            <a:r>
              <a:rPr dirty="0"/>
              <a:t> me </a:t>
            </a:r>
            <a:r>
              <a:rPr dirty="0" err="1"/>
              <a:t>permet</a:t>
            </a:r>
            <a:r>
              <a:rPr dirty="0"/>
              <a:t> </a:t>
            </a:r>
            <a:r>
              <a:rPr dirty="0" err="1"/>
              <a:t>d’avoir</a:t>
            </a:r>
            <a:r>
              <a:rPr dirty="0"/>
              <a:t> </a:t>
            </a:r>
            <a:r>
              <a:rPr dirty="0" err="1"/>
              <a:t>accès</a:t>
            </a:r>
            <a:r>
              <a:rPr dirty="0"/>
              <a:t> aux</a:t>
            </a:r>
            <a:endParaRPr lang="fr-FR" dirty="0"/>
          </a:p>
          <a:p>
            <a:pPr>
              <a:spcBef>
                <a:spcPts val="600"/>
              </a:spcBef>
            </a:pPr>
            <a:r>
              <a:rPr lang="fr-FR" dirty="0"/>
              <a:t>                   </a:t>
            </a:r>
            <a:r>
              <a:rPr dirty="0"/>
              <a:t> </a:t>
            </a:r>
            <a:r>
              <a:rPr lang="fr-FR" dirty="0"/>
              <a:t>   </a:t>
            </a:r>
            <a:r>
              <a:rPr dirty="0" err="1"/>
              <a:t>informations</a:t>
            </a:r>
            <a:r>
              <a:rPr dirty="0"/>
              <a:t> sur les </a:t>
            </a:r>
            <a:r>
              <a:rPr dirty="0" err="1"/>
              <a:t>offres</a:t>
            </a:r>
            <a:r>
              <a:rPr dirty="0"/>
              <a:t> </a:t>
            </a:r>
            <a:r>
              <a:rPr dirty="0" err="1"/>
              <a:t>existantes</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 name="Groupe"/>
          <p:cNvGrpSpPr/>
          <p:nvPr/>
        </p:nvGrpSpPr>
        <p:grpSpPr>
          <a:xfrm>
            <a:off x="3630612" y="1981200"/>
            <a:ext cx="2667001" cy="3893427"/>
            <a:chOff x="0" y="0"/>
            <a:chExt cx="2667000" cy="3893426"/>
          </a:xfrm>
        </p:grpSpPr>
        <p:sp>
          <p:nvSpPr>
            <p:cNvPr id="360" name="Rectangle"/>
            <p:cNvSpPr/>
            <p:nvPr/>
          </p:nvSpPr>
          <p:spPr>
            <a:xfrm>
              <a:off x="0" y="0"/>
              <a:ext cx="2667000" cy="3893427"/>
            </a:xfrm>
            <a:prstGeom prst="rect">
              <a:avLst/>
            </a:prstGeom>
            <a:gradFill flip="none" rotWithShape="1">
              <a:gsLst>
                <a:gs pos="0">
                  <a:srgbClr val="CBE7B1"/>
                </a:gs>
                <a:gs pos="40000">
                  <a:srgbClr val="B2DE85"/>
                </a:gs>
                <a:gs pos="100000">
                  <a:srgbClr val="7CB300"/>
                </a:gs>
              </a:gsLst>
              <a:lin ang="16200000" scaled="0"/>
            </a:gradFill>
            <a:ln w="12700" cap="flat">
              <a:noFill/>
              <a:miter lim="400000"/>
            </a:ln>
            <a:effectLst>
              <a:outerShdw blurRad="76200" dir="18900000" rotWithShape="0">
                <a:srgbClr val="000000">
                  <a:alpha val="15000"/>
                </a:srgbClr>
              </a:outerShdw>
              <a:reflection stA="40000" endPos="40000" dir="5400000" sy="-100000" algn="bl" rotWithShape="0"/>
            </a:effectLst>
          </p:spPr>
          <p:txBody>
            <a:bodyPr wrap="square" lIns="45719" tIns="45719" rIns="45719" bIns="45719" numCol="1" anchor="t">
              <a:no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61" name="2 - Apprentissage…"/>
            <p:cNvSpPr txBox="1"/>
            <p:nvPr/>
          </p:nvSpPr>
          <p:spPr>
            <a:xfrm>
              <a:off x="0" y="0"/>
              <a:ext cx="2667000" cy="29229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t">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t>2 - Apprentissage</a:t>
              </a:r>
              <a:endParaRPr>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endParaRPr>
                <a:latin typeface="Arial"/>
                <a:ea typeface="Arial"/>
                <a:cs typeface="Arial"/>
                <a:sym typeface="Aria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d’autres prospections </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la session d’intégration</a:t>
              </a:r>
            </a:p>
          </p:txBody>
        </p:sp>
      </p:grpSp>
      <p:sp>
        <p:nvSpPr>
          <p:cNvPr id="363" name="Titre 1"/>
          <p:cNvSpPr txBox="1"/>
          <p:nvPr/>
        </p:nvSpPr>
        <p:spPr>
          <a:xfrm>
            <a:off x="492124" y="-28172"/>
            <a:ext cx="9072565" cy="888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p>
            <a:pPr algn="ctr" defTabSz="1006475">
              <a:defRPr sz="5100">
                <a:solidFill>
                  <a:srgbClr val="FFFFFF"/>
                </a:solidFill>
                <a:latin typeface="Impact"/>
                <a:ea typeface="Impact"/>
                <a:cs typeface="Impact"/>
                <a:sym typeface="Impact"/>
              </a:defRPr>
            </a:pPr>
            <a:r>
              <a:t>Devenir adhérent(e)</a:t>
            </a:r>
          </a:p>
        </p:txBody>
      </p:sp>
      <p:pic>
        <p:nvPicPr>
          <p:cNvPr id="364" name="Image 9" descr="Image 9"/>
          <p:cNvPicPr>
            <a:picLocks noChangeAspect="1"/>
          </p:cNvPicPr>
          <p:nvPr/>
        </p:nvPicPr>
        <p:blipFill>
          <a:blip r:embed="rId2"/>
          <a:stretch>
            <a:fillRect/>
          </a:stretch>
        </p:blipFill>
        <p:spPr>
          <a:xfrm>
            <a:off x="144462" y="6686550"/>
            <a:ext cx="1196976" cy="838200"/>
          </a:xfrm>
          <a:prstGeom prst="rect">
            <a:avLst/>
          </a:prstGeom>
          <a:ln w="12700">
            <a:miter lim="400000"/>
          </a:ln>
        </p:spPr>
      </p:pic>
      <p:sp>
        <p:nvSpPr>
          <p:cNvPr id="365" name="Suite à ces expériences, j’adhère à CTP71 — au plus tard dans les 6 mois — et signe mon engagement"/>
          <p:cNvSpPr/>
          <p:nvPr/>
        </p:nvSpPr>
        <p:spPr>
          <a:xfrm>
            <a:off x="6087790" y="4335785"/>
            <a:ext cx="3729437" cy="1689498"/>
          </a:xfrm>
          <a:custGeom>
            <a:avLst/>
            <a:gdLst/>
            <a:ahLst/>
            <a:cxnLst>
              <a:cxn ang="0">
                <a:pos x="wd2" y="hd2"/>
              </a:cxn>
              <a:cxn ang="5400000">
                <a:pos x="wd2" y="hd2"/>
              </a:cxn>
              <a:cxn ang="10800000">
                <a:pos x="wd2" y="hd2"/>
              </a:cxn>
              <a:cxn ang="16200000">
                <a:pos x="wd2" y="hd2"/>
              </a:cxn>
            </a:cxnLst>
            <a:rect l="0" t="0" r="r" b="b"/>
            <a:pathLst>
              <a:path w="21600" h="21600" extrusionOk="0">
                <a:moveTo>
                  <a:pt x="4848" y="0"/>
                </a:moveTo>
                <a:cubicBezTo>
                  <a:pt x="4278" y="0"/>
                  <a:pt x="3816" y="1020"/>
                  <a:pt x="3816" y="2278"/>
                </a:cubicBezTo>
                <a:lnTo>
                  <a:pt x="3816" y="5353"/>
                </a:lnTo>
                <a:lnTo>
                  <a:pt x="0" y="7266"/>
                </a:lnTo>
                <a:lnTo>
                  <a:pt x="3816" y="9184"/>
                </a:lnTo>
                <a:lnTo>
                  <a:pt x="3816" y="19322"/>
                </a:lnTo>
                <a:cubicBezTo>
                  <a:pt x="3816" y="20580"/>
                  <a:pt x="4278" y="21600"/>
                  <a:pt x="4848" y="21600"/>
                </a:cubicBezTo>
                <a:lnTo>
                  <a:pt x="20568" y="21600"/>
                </a:lnTo>
                <a:cubicBezTo>
                  <a:pt x="21138" y="21600"/>
                  <a:pt x="21600" y="20580"/>
                  <a:pt x="21600" y="19322"/>
                </a:cubicBezTo>
                <a:lnTo>
                  <a:pt x="21600" y="2278"/>
                </a:lnTo>
                <a:cubicBezTo>
                  <a:pt x="21600" y="1020"/>
                  <a:pt x="21138" y="0"/>
                  <a:pt x="20568" y="0"/>
                </a:cubicBezTo>
                <a:lnTo>
                  <a:pt x="4848" y="0"/>
                </a:lnTo>
                <a:close/>
              </a:path>
            </a:pathLst>
          </a:custGeom>
          <a:solidFill>
            <a:srgbClr val="FFFFFF"/>
          </a:solidFill>
          <a:ln w="31750">
            <a:solidFill>
              <a:schemeClr val="accent1"/>
            </a:solidFill>
          </a:ln>
          <a:effectLst>
            <a:outerShdw blurRad="88900" dist="50800" dir="27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spcBef>
                <a:spcPts val="1000"/>
              </a:spcBef>
              <a:defRPr sz="2000" i="1">
                <a:latin typeface="Gill Sans"/>
                <a:ea typeface="Gill Sans"/>
                <a:cs typeface="Gill Sans"/>
                <a:sym typeface="Gill Sans"/>
              </a:defRPr>
            </a:lvl1pPr>
          </a:lstStyle>
          <a:p>
            <a:r>
              <a:rPr lang="fr-FR" dirty="0"/>
              <a:t>        </a:t>
            </a:r>
            <a:r>
              <a:rPr dirty="0"/>
              <a:t>Suite à </a:t>
            </a:r>
            <a:r>
              <a:rPr dirty="0" err="1"/>
              <a:t>ces</a:t>
            </a:r>
            <a:r>
              <a:rPr dirty="0"/>
              <a:t> </a:t>
            </a:r>
            <a:r>
              <a:rPr dirty="0" err="1"/>
              <a:t>expériences</a:t>
            </a:r>
            <a:r>
              <a:rPr dirty="0"/>
              <a:t>, </a:t>
            </a:r>
            <a:r>
              <a:rPr lang="fr-FR" dirty="0"/>
              <a:t> </a:t>
            </a:r>
            <a:r>
              <a:rPr dirty="0" err="1"/>
              <a:t>j’adhère</a:t>
            </a:r>
            <a:r>
              <a:rPr dirty="0"/>
              <a:t> à CTP71 — </a:t>
            </a:r>
          </a:p>
        </p:txBody>
      </p:sp>
      <p:sp>
        <p:nvSpPr>
          <p:cNvPr id="366" name="Rectangle"/>
          <p:cNvSpPr/>
          <p:nvPr/>
        </p:nvSpPr>
        <p:spPr>
          <a:xfrm>
            <a:off x="392113" y="1981200"/>
            <a:ext cx="2667001" cy="3893427"/>
          </a:xfrm>
          <a:prstGeom prst="rect">
            <a:avLst/>
          </a:prstGeom>
          <a:gradFill>
            <a:gsLst>
              <a:gs pos="0">
                <a:srgbClr val="FFD5AD"/>
              </a:gs>
              <a:gs pos="40000">
                <a:srgbClr val="FFC381"/>
              </a:gs>
              <a:gs pos="100000">
                <a:srgbClr val="E19B12"/>
              </a:gs>
            </a:gsLst>
            <a:lin ang="16200000"/>
          </a:gradFill>
          <a:ln w="12700">
            <a:miter lim="400000"/>
          </a:ln>
          <a:effectLst>
            <a:outerShdw blurRad="76200" dir="18900000" rotWithShape="0">
              <a:srgbClr val="000000">
                <a:alpha val="15000"/>
              </a:srgbClr>
            </a:outerShdw>
            <a:reflection stA="40000" endPos="40000" dir="5400000" sy="-100000" algn="bl" rotWithShape="0"/>
          </a:effectLst>
        </p:spPr>
        <p:txBody>
          <a:bodyPr lIns="45719" rIns="45719"/>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67" name="1 - Découverte…"/>
          <p:cNvSpPr txBox="1"/>
          <p:nvPr/>
        </p:nvSpPr>
        <p:spPr>
          <a:xfrm>
            <a:off x="392113" y="1981200"/>
            <a:ext cx="2667001" cy="3767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t>1 - Découverte</a:t>
            </a:r>
            <a:endParaRPr>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Impact"/>
                <a:ea typeface="Impact"/>
                <a:cs typeface="Impact"/>
                <a:sym typeface="Impact"/>
              </a:defRPr>
            </a:pPr>
            <a:endParaRPr>
              <a:latin typeface="Arial"/>
              <a:ea typeface="Arial"/>
              <a:cs typeface="Arial"/>
              <a:sym typeface="Aria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Assister à une présentation de CTP71</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une 1ère  réunion hebdomadaire</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une 1ère prospection</a:t>
            </a:r>
          </a:p>
        </p:txBody>
      </p:sp>
      <p:sp>
        <p:nvSpPr>
          <p:cNvPr id="368" name="Je bénéficie d’une formation à l’accès CRM + bilan de Compétences…"/>
          <p:cNvSpPr/>
          <p:nvPr/>
        </p:nvSpPr>
        <p:spPr>
          <a:xfrm>
            <a:off x="5950844" y="1830545"/>
            <a:ext cx="4003327" cy="1997076"/>
          </a:xfrm>
          <a:custGeom>
            <a:avLst/>
            <a:gdLst/>
            <a:ahLst/>
            <a:cxnLst>
              <a:cxn ang="0">
                <a:pos x="wd2" y="hd2"/>
              </a:cxn>
              <a:cxn ang="5400000">
                <a:pos x="wd2" y="hd2"/>
              </a:cxn>
              <a:cxn ang="10800000">
                <a:pos x="wd2" y="hd2"/>
              </a:cxn>
              <a:cxn ang="16200000">
                <a:pos x="wd2" y="hd2"/>
              </a:cxn>
            </a:cxnLst>
            <a:rect l="0" t="0" r="r" b="b"/>
            <a:pathLst>
              <a:path w="21600" h="21600" extrusionOk="0">
                <a:moveTo>
                  <a:pt x="4848" y="0"/>
                </a:moveTo>
                <a:cubicBezTo>
                  <a:pt x="4278" y="0"/>
                  <a:pt x="3816" y="863"/>
                  <a:pt x="3816" y="1927"/>
                </a:cubicBezTo>
                <a:lnTo>
                  <a:pt x="3816" y="7855"/>
                </a:lnTo>
                <a:lnTo>
                  <a:pt x="0" y="9474"/>
                </a:lnTo>
                <a:lnTo>
                  <a:pt x="3816" y="11096"/>
                </a:lnTo>
                <a:lnTo>
                  <a:pt x="3816" y="19673"/>
                </a:lnTo>
                <a:cubicBezTo>
                  <a:pt x="3816" y="20737"/>
                  <a:pt x="4278" y="21600"/>
                  <a:pt x="4848" y="21600"/>
                </a:cubicBezTo>
                <a:lnTo>
                  <a:pt x="20568" y="21600"/>
                </a:lnTo>
                <a:cubicBezTo>
                  <a:pt x="21138" y="21600"/>
                  <a:pt x="21600" y="20737"/>
                  <a:pt x="21600" y="19673"/>
                </a:cubicBezTo>
                <a:lnTo>
                  <a:pt x="21600" y="1927"/>
                </a:lnTo>
                <a:cubicBezTo>
                  <a:pt x="21600" y="863"/>
                  <a:pt x="21138" y="0"/>
                  <a:pt x="20568" y="0"/>
                </a:cubicBezTo>
                <a:lnTo>
                  <a:pt x="4848" y="0"/>
                </a:lnTo>
                <a:close/>
              </a:path>
            </a:pathLst>
          </a:custGeom>
          <a:solidFill>
            <a:srgbClr val="FFFFFF"/>
          </a:solidFill>
          <a:ln w="31750">
            <a:solidFill>
              <a:schemeClr val="accent1"/>
            </a:solidFill>
          </a:ln>
          <a:effectLst>
            <a:outerShdw blurRad="88900" dist="50800" dir="27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chor="ctr"/>
          <a:lstStyle/>
          <a:p>
            <a:pPr algn="ctr">
              <a:spcBef>
                <a:spcPts val="1000"/>
              </a:spcBef>
              <a:defRPr sz="2000" i="1">
                <a:latin typeface="Gill Sans"/>
                <a:ea typeface="Gill Sans"/>
                <a:cs typeface="Gill Sans"/>
                <a:sym typeface="Gill Sans"/>
              </a:defRPr>
            </a:pPr>
            <a:r>
              <a:rPr lang="fr-FR" dirty="0"/>
              <a:t>            </a:t>
            </a:r>
            <a:r>
              <a:rPr dirty="0"/>
              <a:t>Je </a:t>
            </a:r>
            <a:r>
              <a:rPr dirty="0" err="1"/>
              <a:t>bénéficie</a:t>
            </a:r>
            <a:r>
              <a:rPr dirty="0"/>
              <a:t> </a:t>
            </a:r>
            <a:r>
              <a:rPr dirty="0" err="1"/>
              <a:t>d’une</a:t>
            </a:r>
            <a:r>
              <a:rPr dirty="0"/>
              <a:t> formation à </a:t>
            </a:r>
            <a:r>
              <a:rPr dirty="0" err="1"/>
              <a:t>l’accès</a:t>
            </a:r>
            <a:r>
              <a:rPr dirty="0"/>
              <a:t> CRM</a:t>
            </a:r>
          </a:p>
          <a:p>
            <a:pPr algn="ctr">
              <a:spcBef>
                <a:spcPts val="1000"/>
              </a:spcBef>
              <a:defRPr sz="2000" i="1">
                <a:latin typeface="Gill Sans"/>
                <a:ea typeface="Gill Sans"/>
                <a:cs typeface="Gill Sans"/>
                <a:sym typeface="Gill Sans"/>
              </a:defRPr>
            </a:pPr>
            <a:r>
              <a:rPr lang="fr-FR" dirty="0"/>
              <a:t>         </a:t>
            </a:r>
            <a:r>
              <a:rPr dirty="0"/>
              <a:t>Je </a:t>
            </a:r>
            <a:r>
              <a:rPr dirty="0" err="1"/>
              <a:t>deviens</a:t>
            </a:r>
            <a:r>
              <a:rPr dirty="0"/>
              <a:t> Co-</a:t>
            </a:r>
            <a:r>
              <a:rPr dirty="0" err="1"/>
              <a:t>Prospecteur</a:t>
            </a:r>
            <a:r>
              <a:rPr dirty="0"/>
              <a:t> et </a:t>
            </a:r>
            <a:r>
              <a:rPr dirty="0" err="1"/>
              <a:t>Instructeur</a:t>
            </a:r>
            <a:r>
              <a:rPr dirty="0"/>
              <a:t> de </a:t>
            </a:r>
            <a:r>
              <a:rPr dirty="0" err="1"/>
              <a:t>Besoin</a:t>
            </a: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Groupe"/>
          <p:cNvGrpSpPr/>
          <p:nvPr/>
        </p:nvGrpSpPr>
        <p:grpSpPr>
          <a:xfrm>
            <a:off x="6869111" y="1981200"/>
            <a:ext cx="2667001" cy="3893427"/>
            <a:chOff x="0" y="0"/>
            <a:chExt cx="2667000" cy="3893426"/>
          </a:xfrm>
        </p:grpSpPr>
        <p:sp>
          <p:nvSpPr>
            <p:cNvPr id="370" name="Rectangle"/>
            <p:cNvSpPr/>
            <p:nvPr/>
          </p:nvSpPr>
          <p:spPr>
            <a:xfrm>
              <a:off x="0" y="0"/>
              <a:ext cx="2667000" cy="3893427"/>
            </a:xfrm>
            <a:prstGeom prst="rect">
              <a:avLst/>
            </a:prstGeom>
            <a:gradFill flip="none" rotWithShape="1">
              <a:gsLst>
                <a:gs pos="0">
                  <a:srgbClr val="AED1FE"/>
                </a:gs>
                <a:gs pos="40000">
                  <a:srgbClr val="82BCFF"/>
                </a:gs>
                <a:gs pos="100000">
                  <a:srgbClr val="1892E1"/>
                </a:gs>
              </a:gsLst>
              <a:lin ang="16200000" scaled="0"/>
            </a:gradFill>
            <a:ln w="12700" cap="flat">
              <a:noFill/>
              <a:miter lim="400000"/>
            </a:ln>
            <a:effectLst>
              <a:outerShdw blurRad="76200" dir="18900000" rotWithShape="0">
                <a:srgbClr val="000000">
                  <a:alpha val="15000"/>
                </a:srgbClr>
              </a:outerShdw>
              <a:reflection stA="40000" endPos="40000" dir="5400000" sy="-100000" algn="bl" rotWithShape="0"/>
            </a:effectLst>
          </p:spPr>
          <p:txBody>
            <a:bodyPr wrap="square" lIns="45719" tIns="45719" rIns="45719" bIns="45719" numCol="1" anchor="t">
              <a:no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71" name="3 - Engagement…"/>
            <p:cNvSpPr txBox="1"/>
            <p:nvPr/>
          </p:nvSpPr>
          <p:spPr>
            <a:xfrm>
              <a:off x="0" y="0"/>
              <a:ext cx="2667000" cy="37430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t">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t>3 </a:t>
              </a:r>
              <a:r>
                <a:rPr>
                  <a:latin typeface="Arial"/>
                  <a:ea typeface="Arial"/>
                  <a:cs typeface="Arial"/>
                  <a:sym typeface="Arial"/>
                </a:rPr>
                <a:t>- </a:t>
              </a:r>
              <a:r>
                <a:t>Engagement</a:t>
              </a:r>
              <a:endParaRPr>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endParaRPr>
                <a:latin typeface="Arial"/>
                <a:ea typeface="Arial"/>
                <a:cs typeface="Arial"/>
                <a:sym typeface="Arial"/>
              </a:endParaRPr>
            </a:p>
            <a:p>
              <a:pPr algn="ctr">
                <a:lnSpc>
                  <a:spcPct val="95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Organiser des prospections et participer aux réunions</a:t>
              </a:r>
            </a:p>
            <a:p>
              <a:pPr algn="ctr">
                <a:lnSpc>
                  <a:spcPct val="95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activement à la vie de l’association</a:t>
              </a:r>
            </a:p>
          </p:txBody>
        </p:sp>
      </p:grpSp>
      <p:grpSp>
        <p:nvGrpSpPr>
          <p:cNvPr id="375" name="Groupe"/>
          <p:cNvGrpSpPr/>
          <p:nvPr/>
        </p:nvGrpSpPr>
        <p:grpSpPr>
          <a:xfrm>
            <a:off x="392113" y="1981200"/>
            <a:ext cx="2667001" cy="3893427"/>
            <a:chOff x="0" y="0"/>
            <a:chExt cx="2667000" cy="3893426"/>
          </a:xfrm>
        </p:grpSpPr>
        <p:sp>
          <p:nvSpPr>
            <p:cNvPr id="373" name="Rectangle"/>
            <p:cNvSpPr/>
            <p:nvPr/>
          </p:nvSpPr>
          <p:spPr>
            <a:xfrm>
              <a:off x="0" y="0"/>
              <a:ext cx="2667000" cy="3893427"/>
            </a:xfrm>
            <a:prstGeom prst="rect">
              <a:avLst/>
            </a:prstGeom>
            <a:gradFill flip="none" rotWithShape="1">
              <a:gsLst>
                <a:gs pos="0">
                  <a:srgbClr val="FFD5AD"/>
                </a:gs>
                <a:gs pos="40000">
                  <a:srgbClr val="FFC381"/>
                </a:gs>
                <a:gs pos="100000">
                  <a:srgbClr val="E19B12"/>
                </a:gs>
              </a:gsLst>
              <a:lin ang="16200000" scaled="0"/>
            </a:gradFill>
            <a:ln w="12700" cap="flat">
              <a:noFill/>
              <a:miter lim="400000"/>
            </a:ln>
            <a:effectLst>
              <a:outerShdw blurRad="76200" dir="18900000" rotWithShape="0">
                <a:srgbClr val="000000">
                  <a:alpha val="15000"/>
                </a:srgbClr>
              </a:outerShdw>
              <a:reflection stA="40000" endPos="40000" dir="5400000" sy="-100000" algn="bl" rotWithShape="0"/>
            </a:effectLst>
          </p:spPr>
          <p:txBody>
            <a:bodyPr wrap="square" lIns="45719" tIns="45719" rIns="45719" bIns="45719" numCol="1" anchor="t">
              <a:no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74" name="1 - Découverte…"/>
            <p:cNvSpPr txBox="1"/>
            <p:nvPr/>
          </p:nvSpPr>
          <p:spPr>
            <a:xfrm>
              <a:off x="0" y="0"/>
              <a:ext cx="2667000" cy="37674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t">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t>1 - Découverte</a:t>
              </a:r>
              <a:endParaRPr>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Impact"/>
                  <a:ea typeface="Impact"/>
                  <a:cs typeface="Impact"/>
                  <a:sym typeface="Impact"/>
                </a:defRPr>
              </a:pPr>
              <a:endParaRPr>
                <a:latin typeface="Arial"/>
                <a:ea typeface="Arial"/>
                <a:cs typeface="Arial"/>
                <a:sym typeface="Aria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Assister à une présentation de CTP71</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une 1ère  réunion hebdomadaire</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une 1ère prospection</a:t>
              </a:r>
            </a:p>
          </p:txBody>
        </p:sp>
      </p:grpSp>
      <p:sp>
        <p:nvSpPr>
          <p:cNvPr id="376" name="Titre 1"/>
          <p:cNvSpPr txBox="1"/>
          <p:nvPr/>
        </p:nvSpPr>
        <p:spPr>
          <a:xfrm>
            <a:off x="492124" y="-28172"/>
            <a:ext cx="9072565" cy="888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p>
            <a:pPr algn="ctr" defTabSz="1006475">
              <a:defRPr sz="5100">
                <a:solidFill>
                  <a:srgbClr val="FFFFFF"/>
                </a:solidFill>
                <a:latin typeface="Impact"/>
                <a:ea typeface="Impact"/>
                <a:cs typeface="Impact"/>
                <a:sym typeface="Impact"/>
              </a:defRPr>
            </a:pPr>
            <a:r>
              <a:t>Devenir adhérent(e)</a:t>
            </a:r>
          </a:p>
        </p:txBody>
      </p:sp>
      <p:grpSp>
        <p:nvGrpSpPr>
          <p:cNvPr id="379" name="Groupe"/>
          <p:cNvGrpSpPr/>
          <p:nvPr/>
        </p:nvGrpSpPr>
        <p:grpSpPr>
          <a:xfrm>
            <a:off x="3630612" y="1981200"/>
            <a:ext cx="2667001" cy="3893427"/>
            <a:chOff x="0" y="0"/>
            <a:chExt cx="2667000" cy="3893426"/>
          </a:xfrm>
        </p:grpSpPr>
        <p:sp>
          <p:nvSpPr>
            <p:cNvPr id="377" name="Rectangle"/>
            <p:cNvSpPr/>
            <p:nvPr/>
          </p:nvSpPr>
          <p:spPr>
            <a:xfrm>
              <a:off x="0" y="0"/>
              <a:ext cx="2667000" cy="3893427"/>
            </a:xfrm>
            <a:prstGeom prst="rect">
              <a:avLst/>
            </a:prstGeom>
            <a:gradFill flip="none" rotWithShape="1">
              <a:gsLst>
                <a:gs pos="0">
                  <a:srgbClr val="CBE7B1"/>
                </a:gs>
                <a:gs pos="40000">
                  <a:srgbClr val="B2DE85"/>
                </a:gs>
                <a:gs pos="100000">
                  <a:srgbClr val="7CB300"/>
                </a:gs>
              </a:gsLst>
              <a:lin ang="16200000" scaled="0"/>
            </a:gradFill>
            <a:ln w="12700" cap="flat">
              <a:noFill/>
              <a:miter lim="400000"/>
            </a:ln>
            <a:effectLst>
              <a:outerShdw blurRad="76200" dir="18900000" rotWithShape="0">
                <a:srgbClr val="000000">
                  <a:alpha val="15000"/>
                </a:srgbClr>
              </a:outerShdw>
              <a:reflection stA="40000" endPos="40000" dir="5400000" sy="-100000" algn="bl" rotWithShape="0"/>
            </a:effectLst>
          </p:spPr>
          <p:txBody>
            <a:bodyPr wrap="square" lIns="45719" tIns="45719" rIns="45719" bIns="45719" numCol="1" anchor="t">
              <a:no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Gill Sans"/>
                  <a:ea typeface="Gill Sans"/>
                  <a:cs typeface="Gill Sans"/>
                  <a:sym typeface="Gill Sans"/>
                </a:defRPr>
              </a:pPr>
              <a:endParaRPr/>
            </a:p>
          </p:txBody>
        </p:sp>
        <p:sp>
          <p:nvSpPr>
            <p:cNvPr id="378" name="2 - Apprentissage…"/>
            <p:cNvSpPr txBox="1"/>
            <p:nvPr/>
          </p:nvSpPr>
          <p:spPr>
            <a:xfrm>
              <a:off x="0" y="0"/>
              <a:ext cx="2667000" cy="29229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t">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solidFill>
                    <a:srgbClr val="FFFFFF"/>
                  </a:solidFill>
                  <a:effectLst>
                    <a:outerShdw blurRad="50800" dist="38100" dir="2700000" rotWithShape="0">
                      <a:srgbClr val="000000">
                        <a:alpha val="43000"/>
                      </a:srgbClr>
                    </a:outerShdw>
                  </a:effectLst>
                  <a:latin typeface="Impact"/>
                  <a:ea typeface="Impact"/>
                  <a:cs typeface="Impact"/>
                  <a:sym typeface="Impact"/>
                </a:defRPr>
              </a:pPr>
              <a:r>
                <a:t>2 - Apprentissage</a:t>
              </a:r>
              <a:endParaRPr>
                <a:latin typeface="Arial"/>
                <a:ea typeface="Arial"/>
                <a:cs typeface="Arial"/>
                <a:sym typeface="Aria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endParaRPr>
                <a:latin typeface="Arial"/>
                <a:ea typeface="Arial"/>
                <a:cs typeface="Arial"/>
                <a:sym typeface="Arial"/>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d’autres prospections </a:t>
              </a: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endParaRPr/>
            </a:p>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Gill Sans"/>
                  <a:ea typeface="Gill Sans"/>
                  <a:cs typeface="Gill Sans"/>
                  <a:sym typeface="Gill Sans"/>
                </a:defRPr>
              </a:pPr>
              <a:r>
                <a:t>Participer à la session d’intégration</a:t>
              </a:r>
            </a:p>
          </p:txBody>
        </p:sp>
      </p:grpSp>
      <p:pic>
        <p:nvPicPr>
          <p:cNvPr id="380" name="Image 9" descr="Image 9"/>
          <p:cNvPicPr>
            <a:picLocks noChangeAspect="1"/>
          </p:cNvPicPr>
          <p:nvPr/>
        </p:nvPicPr>
        <p:blipFill>
          <a:blip r:embed="rId2"/>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Espace réservé du contenu 2"/>
          <p:cNvSpPr txBox="1">
            <a:spLocks noGrp="1"/>
          </p:cNvSpPr>
          <p:nvPr>
            <p:ph type="body" sz="quarter" idx="1"/>
          </p:nvPr>
        </p:nvSpPr>
        <p:spPr>
          <a:xfrm>
            <a:off x="804862" y="579437"/>
            <a:ext cx="8448676" cy="1524001"/>
          </a:xfrm>
          <a:prstGeom prst="rect">
            <a:avLst/>
          </a:prstGeom>
        </p:spPr>
        <p:txBody>
          <a:bodyPr/>
          <a:lstStyle>
            <a:lvl1pPr marL="0" indent="104775" algn="ctr">
              <a:lnSpc>
                <a:spcPct val="80000"/>
              </a:lnSpc>
              <a:spcBef>
                <a:spcPts val="0"/>
              </a:spcBef>
              <a:buSzTx/>
              <a:buFont typeface="Wingdings"/>
              <a:buNone/>
              <a:defRPr sz="4500">
                <a:solidFill>
                  <a:srgbClr val="FFFFFF"/>
                </a:solidFill>
                <a:latin typeface="Impact"/>
                <a:ea typeface="Impact"/>
                <a:cs typeface="Impact"/>
                <a:sym typeface="Impact"/>
              </a:defRPr>
            </a:lvl1pPr>
          </a:lstStyle>
          <a:p>
            <a:r>
              <a:t>Les engagements de l’adhérent(e)</a:t>
            </a:r>
          </a:p>
        </p:txBody>
      </p:sp>
      <p:sp>
        <p:nvSpPr>
          <p:cNvPr id="383" name="Espace réservé du numéro de diapositive 3"/>
          <p:cNvSpPr txBox="1">
            <a:spLocks noGrp="1"/>
          </p:cNvSpPr>
          <p:nvPr>
            <p:ph type="sldNum" sz="quarter" idx="2"/>
          </p:nvPr>
        </p:nvSpPr>
        <p:spPr>
          <a:xfrm>
            <a:off x="4873942" y="7007225"/>
            <a:ext cx="3327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27</a:t>
            </a:fld>
            <a:endParaRPr/>
          </a:p>
        </p:txBody>
      </p:sp>
      <p:pic>
        <p:nvPicPr>
          <p:cNvPr id="384"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385" name="Image 5" descr="Image 5"/>
          <p:cNvPicPr>
            <a:picLocks noChangeAspect="1"/>
          </p:cNvPicPr>
          <p:nvPr/>
        </p:nvPicPr>
        <p:blipFill>
          <a:blip r:embed="rId3"/>
          <a:srcRect t="6078" b="6012"/>
          <a:stretch>
            <a:fillRect/>
          </a:stretch>
        </p:blipFill>
        <p:spPr>
          <a:xfrm>
            <a:off x="2189163" y="2636838"/>
            <a:ext cx="5680076" cy="437038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Espace réservé du numéro de diapositive 1"/>
          <p:cNvSpPr txBox="1">
            <a:spLocks noGrp="1"/>
          </p:cNvSpPr>
          <p:nvPr>
            <p:ph type="sldNum" sz="quarter" idx="2"/>
          </p:nvPr>
        </p:nvSpPr>
        <p:spPr>
          <a:xfrm>
            <a:off x="4873942" y="7007225"/>
            <a:ext cx="3327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28</a:t>
            </a:fld>
            <a:endParaRPr/>
          </a:p>
        </p:txBody>
      </p:sp>
      <p:sp>
        <p:nvSpPr>
          <p:cNvPr id="388" name="Text Box 1"/>
          <p:cNvSpPr txBox="1"/>
          <p:nvPr/>
        </p:nvSpPr>
        <p:spPr>
          <a:xfrm>
            <a:off x="576262" y="1841500"/>
            <a:ext cx="8916989" cy="4508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rPr dirty="0" err="1"/>
              <a:t>Adhérer</a:t>
            </a:r>
            <a:r>
              <a:rPr dirty="0"/>
              <a:t> à CTP71 </a:t>
            </a:r>
            <a:r>
              <a:rPr dirty="0" err="1"/>
              <a:t>implique</a:t>
            </a:r>
            <a:r>
              <a:rPr dirty="0"/>
              <a:t> :</a:t>
            </a:r>
            <a:endParaRPr sz="2400" dirty="0">
              <a:solidFill>
                <a:srgbClr val="595959"/>
              </a:solidFil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endParaRPr sz="2400" dirty="0">
              <a:solidFill>
                <a:srgbClr val="595959"/>
              </a:solidFill>
            </a:endParaRPr>
          </a:p>
          <a:p>
            <a:pPr marL="673100" lvl="1" indent="-317500">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Suivre</a:t>
            </a:r>
            <a:r>
              <a:rPr dirty="0"/>
              <a:t> le </a:t>
            </a:r>
            <a:r>
              <a:rPr dirty="0" err="1"/>
              <a:t>parcours</a:t>
            </a:r>
            <a:r>
              <a:rPr dirty="0"/>
              <a:t> </a:t>
            </a:r>
            <a:r>
              <a:rPr dirty="0" err="1"/>
              <a:t>d’intégration</a:t>
            </a:r>
            <a:r>
              <a:rPr dirty="0"/>
              <a:t> </a:t>
            </a:r>
            <a:endParaRPr sz="2200" dirty="0">
              <a:solidFill>
                <a:srgbClr val="595959"/>
              </a:solidFill>
            </a:endParaRPr>
          </a:p>
          <a:p>
            <a:pPr marL="673100" lvl="1" indent="-317500">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Acquitter </a:t>
            </a:r>
            <a:r>
              <a:rPr dirty="0" err="1"/>
              <a:t>sa</a:t>
            </a:r>
            <a:r>
              <a:rPr dirty="0"/>
              <a:t> </a:t>
            </a:r>
            <a:r>
              <a:rPr dirty="0" err="1"/>
              <a:t>cotisation</a:t>
            </a:r>
            <a:r>
              <a:rPr dirty="0"/>
              <a:t> </a:t>
            </a:r>
            <a:r>
              <a:rPr dirty="0" err="1"/>
              <a:t>annuelle</a:t>
            </a:r>
            <a:endParaRPr dirty="0"/>
          </a:p>
          <a:p>
            <a:pPr marL="673100" lvl="1" indent="-317500">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Prospecter</a:t>
            </a:r>
            <a:r>
              <a:rPr dirty="0"/>
              <a:t> </a:t>
            </a:r>
            <a:r>
              <a:rPr dirty="0" err="1"/>
              <a:t>en</a:t>
            </a:r>
            <a:r>
              <a:rPr dirty="0"/>
              <a:t> </a:t>
            </a:r>
            <a:r>
              <a:rPr dirty="0" err="1"/>
              <a:t>binôme</a:t>
            </a:r>
            <a:r>
              <a:rPr dirty="0"/>
              <a:t> </a:t>
            </a:r>
            <a:endParaRPr lang="fr-FR" dirty="0"/>
          </a:p>
          <a:p>
            <a:pPr marL="673100" lvl="1" indent="-317500">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Participer</a:t>
            </a:r>
            <a:r>
              <a:rPr dirty="0"/>
              <a:t> aux </a:t>
            </a:r>
            <a:r>
              <a:rPr dirty="0" err="1"/>
              <a:t>réunions</a:t>
            </a:r>
            <a:r>
              <a:rPr dirty="0"/>
              <a:t> </a:t>
            </a:r>
            <a:r>
              <a:rPr dirty="0" err="1"/>
              <a:t>hebdomadaires</a:t>
            </a:r>
            <a:r>
              <a:rPr dirty="0"/>
              <a:t> (</a:t>
            </a:r>
            <a:r>
              <a:rPr dirty="0" err="1"/>
              <a:t>antenne</a:t>
            </a:r>
            <a:r>
              <a:rPr dirty="0"/>
              <a:t> et </a:t>
            </a:r>
            <a:r>
              <a:rPr dirty="0" err="1"/>
              <a:t>plénière</a:t>
            </a:r>
            <a:r>
              <a:rPr dirty="0"/>
              <a:t>)</a:t>
            </a:r>
            <a:endParaRPr sz="2200" dirty="0">
              <a:solidFill>
                <a:srgbClr val="595959"/>
              </a:solidFill>
            </a:endParaRPr>
          </a:p>
          <a:p>
            <a:pPr marL="673100" lvl="1" indent="-317500">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err="1"/>
              <a:t>Participer</a:t>
            </a:r>
            <a:r>
              <a:rPr dirty="0"/>
              <a:t> à la vie de </a:t>
            </a:r>
            <a:r>
              <a:rPr dirty="0" err="1"/>
              <a:t>l’association</a:t>
            </a:r>
            <a:r>
              <a:rPr dirty="0"/>
              <a:t> (</a:t>
            </a:r>
            <a:r>
              <a:rPr dirty="0" err="1"/>
              <a:t>groupe</a:t>
            </a:r>
            <a:r>
              <a:rPr dirty="0"/>
              <a:t> de travail, </a:t>
            </a:r>
            <a:r>
              <a:rPr dirty="0" err="1"/>
              <a:t>permanences</a:t>
            </a:r>
            <a:r>
              <a:rPr dirty="0"/>
              <a:t> ….)</a:t>
            </a:r>
          </a:p>
        </p:txBody>
      </p:sp>
      <p:sp>
        <p:nvSpPr>
          <p:cNvPr id="389" name="Titre 1"/>
          <p:cNvSpPr txBox="1"/>
          <p:nvPr/>
        </p:nvSpPr>
        <p:spPr>
          <a:xfrm>
            <a:off x="492124" y="-2773"/>
            <a:ext cx="9072565" cy="837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4800">
                <a:solidFill>
                  <a:srgbClr val="FFFFFF"/>
                </a:solidFill>
                <a:latin typeface="Impact"/>
                <a:ea typeface="Impact"/>
                <a:cs typeface="Impact"/>
                <a:sym typeface="Impact"/>
              </a:defRPr>
            </a:lvl1pPr>
          </a:lstStyle>
          <a:p>
            <a:r>
              <a:t>Les engagements de l’adhérent</a:t>
            </a:r>
          </a:p>
        </p:txBody>
      </p:sp>
      <p:pic>
        <p:nvPicPr>
          <p:cNvPr id="390" name="Image 4" descr="Image 4"/>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1"/>
          <p:cNvSpPr txBox="1"/>
          <p:nvPr/>
        </p:nvSpPr>
        <p:spPr>
          <a:xfrm>
            <a:off x="571500" y="1838325"/>
            <a:ext cx="8915400" cy="5152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dirty="0"/>
              <a:t>Réunion </a:t>
            </a:r>
            <a:r>
              <a:rPr dirty="0" err="1"/>
              <a:t>hebdomadaire</a:t>
            </a:r>
            <a:r>
              <a:rPr dirty="0"/>
              <a:t> le</a:t>
            </a:r>
            <a:r>
              <a:rPr lang="fr-FR" dirty="0"/>
              <a:t>s</a:t>
            </a:r>
            <a:r>
              <a:rPr dirty="0"/>
              <a:t> </a:t>
            </a:r>
            <a:r>
              <a:rPr lang="fr-FR" dirty="0"/>
              <a:t>v</a:t>
            </a:r>
            <a:r>
              <a:rPr dirty="0" err="1"/>
              <a:t>endredi</a:t>
            </a:r>
            <a:r>
              <a:rPr lang="fr-FR" dirty="0"/>
              <a:t>s</a:t>
            </a:r>
            <a:r>
              <a:rPr dirty="0"/>
              <a:t> Matin</a:t>
            </a:r>
            <a:r>
              <a:rPr lang="fr-FR" dirty="0"/>
              <a:t> :</a:t>
            </a:r>
          </a:p>
          <a:p>
            <a:pPr marL="457200" indent="-457200">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dirty="0"/>
              <a:t>Pour l’antenne Creusot/Digoin :</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dirty="0"/>
              <a:t>     Espace Coriolis 2 </a:t>
            </a:r>
            <a:r>
              <a:rPr dirty="0"/>
              <a:t> </a:t>
            </a:r>
            <a:endParaRPr lang="fr-FR" dirty="0"/>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dirty="0"/>
              <a:t>     Avenue de l’Europe 71210 </a:t>
            </a:r>
            <a:r>
              <a:rPr lang="fr-FR" dirty="0" err="1"/>
              <a:t>Ecuisses</a:t>
            </a:r>
            <a:endParaRPr lang="fr-FR" dirty="0"/>
          </a:p>
          <a:p>
            <a:pPr marL="457200" indent="-457200">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dirty="0"/>
              <a:t>Pour l’antenne de Chalon</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dirty="0"/>
              <a:t>     Espace Jean Zay </a:t>
            </a:r>
            <a:r>
              <a:rPr lang="fr-FR" sz="3200" dirty="0">
                <a:sym typeface="Gill Sans"/>
              </a:rPr>
              <a:t>4 Rue Jules Ferry</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sz="3200" dirty="0">
                <a:sym typeface="Gill Sans"/>
              </a:rPr>
              <a:t>     71100 Chalon-sur-Saône</a:t>
            </a:r>
          </a:p>
          <a:p>
            <a:pPr marL="457200" indent="-457200">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sz="3200" dirty="0">
                <a:sym typeface="Gill Sans"/>
              </a:rPr>
              <a:t>Pour l’antenne de Mâcon</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lang="fr-FR" sz="3200" dirty="0">
                <a:sym typeface="Gill Sans"/>
              </a:rPr>
              <a:t>     </a:t>
            </a:r>
            <a:r>
              <a:rPr dirty="0"/>
              <a:t>La </a:t>
            </a:r>
            <a:r>
              <a:rPr dirty="0" err="1"/>
              <a:t>Croisée</a:t>
            </a:r>
            <a:r>
              <a:rPr dirty="0"/>
              <a:t> D906, 71260 </a:t>
            </a:r>
            <a:r>
              <a:rPr dirty="0" err="1"/>
              <a:t>Fleurville</a:t>
            </a:r>
            <a:endParaRPr dirty="0"/>
          </a:p>
          <a:p>
            <a:pPr>
              <a:lnSpc>
                <a:spcPct val="95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atin typeface="Gill Sans"/>
                <a:ea typeface="Gill Sans"/>
                <a:cs typeface="Gill Sans"/>
                <a:sym typeface="Gill Sans"/>
              </a:defRPr>
            </a:pPr>
            <a:endParaRPr dirty="0"/>
          </a:p>
        </p:txBody>
      </p:sp>
      <p:pic>
        <p:nvPicPr>
          <p:cNvPr id="395" name="Image 2" descr="Image 2"/>
          <p:cNvPicPr>
            <a:picLocks noChangeAspect="1"/>
          </p:cNvPicPr>
          <p:nvPr/>
        </p:nvPicPr>
        <p:blipFill>
          <a:blip r:embed="rId3"/>
          <a:stretch>
            <a:fillRect/>
          </a:stretch>
        </p:blipFill>
        <p:spPr>
          <a:xfrm>
            <a:off x="144462" y="6686550"/>
            <a:ext cx="1196976" cy="838200"/>
          </a:xfrm>
          <a:prstGeom prst="rect">
            <a:avLst/>
          </a:prstGeom>
          <a:ln w="12700">
            <a:miter lim="400000"/>
          </a:ln>
        </p:spPr>
      </p:pic>
      <p:sp>
        <p:nvSpPr>
          <p:cNvPr id="396" name="Titre 1"/>
          <p:cNvSpPr txBox="1"/>
          <p:nvPr/>
        </p:nvSpPr>
        <p:spPr>
          <a:xfrm>
            <a:off x="492124" y="-28172"/>
            <a:ext cx="9072565" cy="888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Nous rejoindre …</a:t>
            </a:r>
          </a:p>
        </p:txBody>
      </p:sp>
      <p:pic>
        <p:nvPicPr>
          <p:cNvPr id="397" name="logola-croisee.png" descr="logola-croisee.png"/>
          <p:cNvPicPr>
            <a:picLocks noChangeAspect="1"/>
          </p:cNvPicPr>
          <p:nvPr/>
        </p:nvPicPr>
        <p:blipFill>
          <a:blip r:embed="rId4"/>
          <a:stretch>
            <a:fillRect/>
          </a:stretch>
        </p:blipFill>
        <p:spPr>
          <a:xfrm>
            <a:off x="7609850" y="4414712"/>
            <a:ext cx="2131485" cy="21314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394"/>
                                        </p:tgtEl>
                                        <p:attrNameLst>
                                          <p:attrName>style.visibility</p:attrName>
                                        </p:attrNameLst>
                                      </p:cBhvr>
                                      <p:to>
                                        <p:strVal val="visible"/>
                                      </p:to>
                                    </p:set>
                                    <p:anim calcmode="lin" valueType="num">
                                      <p:cBhvr>
                                        <p:cTn id="7" dur="1822" fill="hold"/>
                                        <p:tgtEl>
                                          <p:spTgt spid="394"/>
                                        </p:tgtEl>
                                        <p:attrNameLst>
                                          <p:attrName>ppt_x</p:attrName>
                                        </p:attrNameLst>
                                      </p:cBhvr>
                                      <p:tavLst>
                                        <p:tav tm="0">
                                          <p:val>
                                            <p:strVal val="#ppt_x"/>
                                          </p:val>
                                        </p:tav>
                                        <p:tav tm="100000">
                                          <p:val>
                                            <p:strVal val="#ppt_x"/>
                                          </p:val>
                                        </p:tav>
                                      </p:tavLst>
                                    </p:anim>
                                    <p:anim calcmode="lin" valueType="num">
                                      <p:cBhvr>
                                        <p:cTn id="8" dur="1822" fill="hold"/>
                                        <p:tgtEl>
                                          <p:spTgt spid="3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Espace réservé du contenu 2"/>
          <p:cNvSpPr txBox="1">
            <a:spLocks noGrp="1"/>
          </p:cNvSpPr>
          <p:nvPr>
            <p:ph type="body" sz="quarter" idx="1"/>
          </p:nvPr>
        </p:nvSpPr>
        <p:spPr>
          <a:xfrm>
            <a:off x="804862" y="350838"/>
            <a:ext cx="8448676" cy="1524001"/>
          </a:xfrm>
          <a:prstGeom prst="rect">
            <a:avLst/>
          </a:prstGeom>
        </p:spPr>
        <p:txBody>
          <a:bodyPr/>
          <a:lstStyle>
            <a:lvl1pPr marL="0" indent="104775" algn="ctr">
              <a:lnSpc>
                <a:spcPct val="80000"/>
              </a:lnSpc>
              <a:spcBef>
                <a:spcPts val="0"/>
              </a:spcBef>
              <a:buSzTx/>
              <a:buFont typeface="Wingdings"/>
              <a:buNone/>
              <a:defRPr sz="6700">
                <a:solidFill>
                  <a:srgbClr val="FFFFFF"/>
                </a:solidFill>
                <a:latin typeface="Impact"/>
                <a:ea typeface="Impact"/>
                <a:cs typeface="Impact"/>
                <a:sym typeface="Impact"/>
              </a:defRPr>
            </a:lvl1pPr>
          </a:lstStyle>
          <a:p>
            <a:r>
              <a:t>Présentation</a:t>
            </a:r>
          </a:p>
        </p:txBody>
      </p:sp>
      <p:sp>
        <p:nvSpPr>
          <p:cNvPr id="190" name="Espace réservé du numéro de diapositive 3"/>
          <p:cNvSpPr txBox="1">
            <a:spLocks noGrp="1"/>
          </p:cNvSpPr>
          <p:nvPr>
            <p:ph type="sldNum" sz="quarter" idx="2"/>
          </p:nvPr>
        </p:nvSpPr>
        <p:spPr>
          <a:xfrm>
            <a:off x="4931092" y="7007225"/>
            <a:ext cx="2184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3</a:t>
            </a:fld>
            <a:endParaRPr/>
          </a:p>
        </p:txBody>
      </p:sp>
      <p:pic>
        <p:nvPicPr>
          <p:cNvPr id="191"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192" name="Image 5" descr="Image 5"/>
          <p:cNvPicPr>
            <a:picLocks noChangeAspect="1"/>
          </p:cNvPicPr>
          <p:nvPr/>
        </p:nvPicPr>
        <p:blipFill>
          <a:blip r:embed="rId3"/>
          <a:srcRect t="6349" b="3174"/>
          <a:stretch>
            <a:fillRect/>
          </a:stretch>
        </p:blipFill>
        <p:spPr>
          <a:xfrm>
            <a:off x="2663825" y="2843213"/>
            <a:ext cx="4699000" cy="371951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space réservé du numéro de diapositive 1"/>
          <p:cNvSpPr txBox="1">
            <a:spLocks noGrp="1"/>
          </p:cNvSpPr>
          <p:nvPr>
            <p:ph type="sldNum" sz="quarter" idx="2"/>
          </p:nvPr>
        </p:nvSpPr>
        <p:spPr>
          <a:xfrm>
            <a:off x="8287068" y="6886575"/>
            <a:ext cx="2184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4</a:t>
            </a:fld>
            <a:endParaRPr/>
          </a:p>
        </p:txBody>
      </p:sp>
      <p:sp>
        <p:nvSpPr>
          <p:cNvPr id="195" name="Text Box 1"/>
          <p:cNvSpPr txBox="1"/>
          <p:nvPr/>
        </p:nvSpPr>
        <p:spPr>
          <a:xfrm>
            <a:off x="578520" y="1765300"/>
            <a:ext cx="8914060" cy="373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120000"/>
              </a:lnSpc>
              <a:spcBef>
                <a:spcPts val="15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pPr>
            <a:r>
              <a:rPr dirty="0"/>
              <a:t>CTP 71</a:t>
            </a:r>
            <a:r>
              <a:rPr dirty="0">
                <a:solidFill>
                  <a:srgbClr val="000000"/>
                </a:solidFill>
              </a:rPr>
              <a:t> </a:t>
            </a:r>
            <a:r>
              <a:rPr dirty="0" err="1"/>
              <a:t>est</a:t>
            </a:r>
            <a:r>
              <a:rPr dirty="0">
                <a:solidFill>
                  <a:srgbClr val="000000"/>
                </a:solidFill>
              </a:rPr>
              <a:t> </a:t>
            </a:r>
            <a:r>
              <a:rPr dirty="0" err="1"/>
              <a:t>une</a:t>
            </a:r>
            <a:r>
              <a:rPr dirty="0"/>
              <a:t> association de </a:t>
            </a:r>
            <a:r>
              <a:rPr dirty="0" err="1"/>
              <a:t>bénévoles</a:t>
            </a:r>
            <a:r>
              <a:rPr lang="fr-FR" dirty="0"/>
              <a:t> …</a:t>
            </a:r>
            <a:endParaRPr b="0" dirty="0">
              <a:solidFill>
                <a:srgbClr val="000000"/>
              </a:solidFill>
            </a:endParaRPr>
          </a:p>
          <a:p>
            <a:pPr marL="280736" indent="-280736">
              <a:lnSpc>
                <a:spcPct val="120000"/>
              </a:lnSpc>
              <a:spcBef>
                <a:spcPts val="1500"/>
              </a:spcBef>
              <a:buSzPct val="100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pPr>
            <a:r>
              <a:rPr lang="fr-FR" b="0" dirty="0">
                <a:solidFill>
                  <a:srgbClr val="000000"/>
                </a:solidFill>
              </a:rPr>
              <a:t>… professionnels </a:t>
            </a:r>
            <a:r>
              <a:rPr b="0" dirty="0" err="1">
                <a:solidFill>
                  <a:srgbClr val="000000"/>
                </a:solidFill>
              </a:rPr>
              <a:t>en</a:t>
            </a:r>
            <a:r>
              <a:rPr b="0" dirty="0">
                <a:solidFill>
                  <a:srgbClr val="000000"/>
                </a:solidFill>
              </a:rPr>
              <a:t> </a:t>
            </a:r>
            <a:r>
              <a:rPr b="0" dirty="0" err="1">
                <a:solidFill>
                  <a:srgbClr val="000000"/>
                </a:solidFill>
              </a:rPr>
              <a:t>activité</a:t>
            </a:r>
            <a:r>
              <a:rPr b="0" dirty="0">
                <a:solidFill>
                  <a:srgbClr val="000000"/>
                </a:solidFill>
              </a:rPr>
              <a:t> </a:t>
            </a:r>
            <a:r>
              <a:rPr b="0" dirty="0" err="1">
                <a:solidFill>
                  <a:srgbClr val="000000"/>
                </a:solidFill>
              </a:rPr>
              <a:t>ou</a:t>
            </a:r>
            <a:r>
              <a:rPr b="0" dirty="0">
                <a:solidFill>
                  <a:srgbClr val="000000"/>
                </a:solidFill>
              </a:rPr>
              <a:t> </a:t>
            </a:r>
            <a:r>
              <a:rPr lang="fr-FR" b="0" dirty="0">
                <a:solidFill>
                  <a:srgbClr val="000000"/>
                </a:solidFill>
              </a:rPr>
              <a:t>en </a:t>
            </a:r>
            <a:r>
              <a:rPr b="0" dirty="0">
                <a:solidFill>
                  <a:srgbClr val="000000"/>
                </a:solidFill>
              </a:rPr>
              <a:t>recherche </a:t>
            </a:r>
            <a:r>
              <a:rPr b="0" dirty="0" err="1">
                <a:solidFill>
                  <a:srgbClr val="000000"/>
                </a:solidFill>
              </a:rPr>
              <a:t>d’activité</a:t>
            </a:r>
            <a:endParaRPr b="0" dirty="0">
              <a:solidFill>
                <a:srgbClr val="000000"/>
              </a:solidFill>
            </a:endParaRPr>
          </a:p>
          <a:p>
            <a:pPr marL="280736" indent="-280736">
              <a:lnSpc>
                <a:spcPct val="120000"/>
              </a:lnSpc>
              <a:spcBef>
                <a:spcPts val="1500"/>
              </a:spcBef>
              <a:buSzPct val="100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pPr>
            <a:r>
              <a:rPr b="0" dirty="0">
                <a:solidFill>
                  <a:srgbClr val="000000"/>
                </a:solidFill>
              </a:rPr>
              <a:t>cadres, agents de </a:t>
            </a:r>
            <a:r>
              <a:rPr b="0" dirty="0" err="1">
                <a:solidFill>
                  <a:srgbClr val="000000"/>
                </a:solidFill>
              </a:rPr>
              <a:t>maîtrise</a:t>
            </a:r>
            <a:r>
              <a:rPr lang="fr-FR" b="0" dirty="0">
                <a:solidFill>
                  <a:srgbClr val="000000"/>
                </a:solidFill>
              </a:rPr>
              <a:t>,</a:t>
            </a:r>
            <a:r>
              <a:rPr b="0" dirty="0">
                <a:solidFill>
                  <a:srgbClr val="000000"/>
                </a:solidFill>
              </a:rPr>
              <a:t> </a:t>
            </a:r>
            <a:r>
              <a:rPr b="0" dirty="0" err="1">
                <a:solidFill>
                  <a:srgbClr val="000000"/>
                </a:solidFill>
              </a:rPr>
              <a:t>techniciens</a:t>
            </a:r>
            <a:r>
              <a:rPr b="0" dirty="0">
                <a:solidFill>
                  <a:srgbClr val="000000"/>
                </a:solidFill>
              </a:rPr>
              <a:t> </a:t>
            </a:r>
            <a:r>
              <a:rPr lang="fr-FR" b="0" dirty="0">
                <a:solidFill>
                  <a:srgbClr val="000000"/>
                </a:solidFill>
              </a:rPr>
              <a:t>expérimentés,  </a:t>
            </a:r>
            <a:r>
              <a:rPr b="0" dirty="0" err="1">
                <a:solidFill>
                  <a:srgbClr val="000000"/>
                </a:solidFill>
              </a:rPr>
              <a:t>intéressés</a:t>
            </a:r>
            <a:r>
              <a:rPr b="0" dirty="0">
                <a:solidFill>
                  <a:srgbClr val="000000"/>
                </a:solidFill>
              </a:rPr>
              <a:t> par</a:t>
            </a:r>
            <a:r>
              <a:rPr sz="2400" b="0" dirty="0">
                <a:solidFill>
                  <a:srgbClr val="595959"/>
                </a:solidFill>
              </a:rPr>
              <a:t> </a:t>
            </a:r>
            <a:r>
              <a:rPr dirty="0"/>
              <a:t>le Travail </a:t>
            </a:r>
            <a:r>
              <a:rPr dirty="0" err="1"/>
              <a:t>en</a:t>
            </a:r>
            <a:r>
              <a:rPr dirty="0"/>
              <a:t> Temps </a:t>
            </a:r>
            <a:r>
              <a:rPr dirty="0" err="1"/>
              <a:t>Partagé</a:t>
            </a:r>
            <a:r>
              <a:rPr dirty="0"/>
              <a:t> … </a:t>
            </a:r>
            <a:r>
              <a:rPr b="0" dirty="0"/>
              <a:t>dans la </a:t>
            </a:r>
            <a:r>
              <a:rPr b="0" dirty="0" err="1"/>
              <a:t>logique</a:t>
            </a:r>
            <a:r>
              <a:rPr b="0" dirty="0"/>
              <a:t> de </a:t>
            </a:r>
            <a:r>
              <a:rPr b="0" dirty="0" err="1"/>
              <a:t>compétences</a:t>
            </a:r>
            <a:r>
              <a:rPr lang="fr-FR" b="0" dirty="0"/>
              <a:t> </a:t>
            </a:r>
            <a:endParaRPr lang="fr-FR" dirty="0"/>
          </a:p>
          <a:p>
            <a:pPr marL="280736" indent="-280736">
              <a:lnSpc>
                <a:spcPct val="120000"/>
              </a:lnSpc>
              <a:spcBef>
                <a:spcPts val="1500"/>
              </a:spcBef>
              <a:buSzPct val="100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pPr>
            <a:endParaRPr dirty="0">
              <a:solidFill>
                <a:schemeClr val="tx1"/>
              </a:solidFill>
            </a:endParaRPr>
          </a:p>
        </p:txBody>
      </p:sp>
      <p:sp>
        <p:nvSpPr>
          <p:cNvPr id="196"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Présentation</a:t>
            </a:r>
          </a:p>
        </p:txBody>
      </p:sp>
      <p:pic>
        <p:nvPicPr>
          <p:cNvPr id="197" name="Image 5" descr="Image 5"/>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 Box 1"/>
          <p:cNvSpPr txBox="1"/>
          <p:nvPr/>
        </p:nvSpPr>
        <p:spPr>
          <a:xfrm>
            <a:off x="577850" y="1763713"/>
            <a:ext cx="8915401" cy="4723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2600"/>
                </a:solidFill>
                <a:latin typeface="Gill Sans"/>
                <a:ea typeface="Gill Sans"/>
                <a:cs typeface="Gill Sans"/>
                <a:sym typeface="Gill Sans"/>
              </a:defRPr>
            </a:pPr>
            <a:r>
              <a:t>Qu’est-ce que le Travail en Temps Partagé ?</a:t>
            </a: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endParaRPr sz="2400">
              <a:solidFill>
                <a:srgbClr val="595959"/>
              </a:solidFill>
            </a:endParaRPr>
          </a:p>
          <a:p>
            <a:pPr>
              <a:lnSpc>
                <a:spcPct val="95000"/>
              </a:lnSpc>
              <a:spcBef>
                <a:spcPts val="1000"/>
              </a:spcBef>
              <a:buClr>
                <a:srgbClr val="FF0000"/>
              </a:buClr>
              <a:buFont typeface="Wingdings"/>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C’est la possibilité de travailler …</a:t>
            </a:r>
          </a:p>
          <a:p>
            <a:pPr marL="622300" lvl="4" indent="-355600">
              <a:lnSpc>
                <a:spcPct val="95000"/>
              </a:lnSpc>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rPr b="1"/>
              <a:t>ponctuellement</a:t>
            </a:r>
            <a:r>
              <a:t> ou par </a:t>
            </a:r>
            <a:r>
              <a:rPr b="1"/>
              <a:t>missions</a:t>
            </a:r>
          </a:p>
          <a:p>
            <a:pPr marL="622300" lvl="4" indent="-355600">
              <a:lnSpc>
                <a:spcPct val="95000"/>
              </a:lnSpc>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pour </a:t>
            </a:r>
            <a:r>
              <a:rPr b="1"/>
              <a:t>une</a:t>
            </a:r>
            <a:r>
              <a:t> ou </a:t>
            </a:r>
            <a:r>
              <a:rPr b="1"/>
              <a:t>plusieurs</a:t>
            </a:r>
            <a:r>
              <a:t> entreprises</a:t>
            </a:r>
          </a:p>
          <a:p>
            <a:pPr marL="622300" lvl="4" indent="-355600">
              <a:lnSpc>
                <a:spcPct val="95000"/>
              </a:lnSpc>
              <a:spcBef>
                <a:spcPts val="1000"/>
              </a:spcBef>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sous la </a:t>
            </a:r>
            <a:r>
              <a:rPr b="1"/>
              <a:t>logique de compétences :</a:t>
            </a:r>
            <a:endParaRPr sz="2400">
              <a:solidFill>
                <a:srgbClr val="595959"/>
              </a:solidFill>
            </a:endParaRPr>
          </a:p>
          <a:p>
            <a:pPr marL="1443789" lvl="2" indent="-427789">
              <a:lnSpc>
                <a:spcPct val="95000"/>
              </a:lnSpc>
              <a:spcBef>
                <a:spcPts val="1000"/>
              </a:spcBef>
              <a:buSzPct val="100000"/>
              <a:buAutoNum type="arabicPeriod"/>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Le savoir (connaissances)</a:t>
            </a:r>
            <a:endParaRPr sz="2000">
              <a:solidFill>
                <a:srgbClr val="595959"/>
              </a:solidFill>
            </a:endParaRPr>
          </a:p>
          <a:p>
            <a:pPr marL="1443789" lvl="2" indent="-427789">
              <a:lnSpc>
                <a:spcPct val="95000"/>
              </a:lnSpc>
              <a:spcBef>
                <a:spcPts val="1000"/>
              </a:spcBef>
              <a:buSzPct val="100000"/>
              <a:buAutoNum type="arabicPeriod"/>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Le savoir-faire (hard-skills)</a:t>
            </a:r>
            <a:endParaRPr sz="2000">
              <a:solidFill>
                <a:srgbClr val="595959"/>
              </a:solidFill>
            </a:endParaRPr>
          </a:p>
          <a:p>
            <a:pPr marL="1443789" lvl="2" indent="-427789">
              <a:lnSpc>
                <a:spcPct val="95000"/>
              </a:lnSpc>
              <a:spcBef>
                <a:spcPts val="1000"/>
              </a:spcBef>
              <a:buSzPct val="100000"/>
              <a:buAutoNum type="arabicPeriod"/>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Gill Sans"/>
                <a:ea typeface="Gill Sans"/>
                <a:cs typeface="Gill Sans"/>
                <a:sym typeface="Gill Sans"/>
              </a:defRPr>
            </a:pPr>
            <a:r>
              <a:t>Le savoir-être (soft-skills)</a:t>
            </a:r>
          </a:p>
        </p:txBody>
      </p:sp>
      <p:sp>
        <p:nvSpPr>
          <p:cNvPr id="202"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Présentation</a:t>
            </a:r>
          </a:p>
        </p:txBody>
      </p:sp>
      <p:pic>
        <p:nvPicPr>
          <p:cNvPr id="203" name="Image 3" descr="Image 3"/>
          <p:cNvPicPr>
            <a:picLocks noChangeAspect="1"/>
          </p:cNvPicPr>
          <p:nvPr/>
        </p:nvPicPr>
        <p:blipFill>
          <a:blip r:embed="rId3"/>
          <a:stretch>
            <a:fillRect/>
          </a:stretch>
        </p:blipFill>
        <p:spPr>
          <a:xfrm>
            <a:off x="144462" y="6686550"/>
            <a:ext cx="1196976" cy="8382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 Box 1"/>
          <p:cNvSpPr txBox="1"/>
          <p:nvPr/>
        </p:nvSpPr>
        <p:spPr>
          <a:xfrm>
            <a:off x="502902" y="2789238"/>
            <a:ext cx="3927476" cy="4153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r>
              <a:rPr dirty="0" err="1"/>
              <a:t>Siège</a:t>
            </a:r>
            <a:r>
              <a:rPr dirty="0"/>
              <a:t> de </a:t>
            </a:r>
            <a:r>
              <a:rPr dirty="0" err="1"/>
              <a:t>l’association</a:t>
            </a:r>
            <a:r>
              <a:rPr dirty="0"/>
              <a:t> :</a:t>
            </a:r>
            <a:endParaRPr dirty="0">
              <a:solidFill>
                <a:srgbClr val="595959"/>
              </a:solidFill>
            </a:endParaRPr>
          </a:p>
          <a:p>
            <a:pPr>
              <a:buClr>
                <a:srgbClr val="FF0000"/>
              </a:buClr>
              <a:buSzPct val="67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r>
              <a:rPr dirty="0" err="1"/>
              <a:t>Espace</a:t>
            </a:r>
            <a:r>
              <a:rPr dirty="0"/>
              <a:t> Coriolis/Gare   TGV le </a:t>
            </a:r>
            <a:r>
              <a:rPr dirty="0" err="1"/>
              <a:t>Creusot</a:t>
            </a:r>
            <a:endParaRPr dirty="0">
              <a:solidFill>
                <a:srgbClr val="595959"/>
              </a:solidFill>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endParaRPr dirty="0">
              <a:solidFill>
                <a:srgbClr val="595959"/>
              </a:solidFill>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r>
              <a:rPr dirty="0"/>
              <a:t>Les </a:t>
            </a:r>
            <a:r>
              <a:rPr dirty="0" err="1"/>
              <a:t>antennes</a:t>
            </a:r>
            <a:r>
              <a:rPr dirty="0"/>
              <a:t> : </a:t>
            </a:r>
            <a:endParaRPr dirty="0">
              <a:solidFill>
                <a:srgbClr val="595959"/>
              </a:solidFill>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endParaRPr dirty="0">
              <a:solidFill>
                <a:srgbClr val="595959"/>
              </a:solidFill>
            </a:endParaRPr>
          </a:p>
          <a:p>
            <a:pPr>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r>
              <a:rPr dirty="0" err="1"/>
              <a:t>Mâcon</a:t>
            </a:r>
            <a:endParaRPr dirty="0"/>
          </a:p>
          <a:p>
            <a:pPr>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r>
              <a:rPr dirty="0"/>
              <a:t>Chalon sur </a:t>
            </a:r>
            <a:r>
              <a:rPr dirty="0" err="1"/>
              <a:t>Saône</a:t>
            </a:r>
            <a:endParaRPr dirty="0">
              <a:solidFill>
                <a:srgbClr val="595959"/>
              </a:solidFill>
            </a:endParaRPr>
          </a:p>
          <a:p>
            <a:pPr>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r>
              <a:rPr lang="fr-FR" dirty="0">
                <a:solidFill>
                  <a:schemeClr val="tx1"/>
                </a:solidFill>
              </a:rPr>
              <a:t>Digoin /Le Creusot </a:t>
            </a:r>
            <a:endParaRPr dirty="0">
              <a:solidFill>
                <a:schemeClr val="tx1"/>
              </a:solidFill>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Gill Sans"/>
                <a:ea typeface="Gill Sans"/>
                <a:cs typeface="Gill Sans"/>
                <a:sym typeface="Gill Sans"/>
              </a:defRPr>
            </a:pPr>
            <a:endParaRPr dirty="0">
              <a:solidFill>
                <a:srgbClr val="595959"/>
              </a:solidFill>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b="1">
                <a:latin typeface="Gill Sans"/>
                <a:ea typeface="Gill Sans"/>
                <a:cs typeface="Gill Sans"/>
                <a:sym typeface="Gill Sans"/>
              </a:defRPr>
            </a:pPr>
            <a:endParaRPr dirty="0">
              <a:solidFill>
                <a:srgbClr val="595959"/>
              </a:solidFill>
            </a:endParaRPr>
          </a:p>
        </p:txBody>
      </p:sp>
      <p:sp>
        <p:nvSpPr>
          <p:cNvPr id="209"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Présentation</a:t>
            </a:r>
          </a:p>
        </p:txBody>
      </p:sp>
      <p:pic>
        <p:nvPicPr>
          <p:cNvPr id="210" name="Image 5" descr="Image 5"/>
          <p:cNvPicPr>
            <a:picLocks noChangeAspect="1"/>
          </p:cNvPicPr>
          <p:nvPr/>
        </p:nvPicPr>
        <p:blipFill>
          <a:blip r:embed="rId3"/>
          <a:stretch>
            <a:fillRect/>
          </a:stretch>
        </p:blipFill>
        <p:spPr>
          <a:xfrm>
            <a:off x="144462" y="6686550"/>
            <a:ext cx="1196976" cy="838200"/>
          </a:xfrm>
          <a:prstGeom prst="rect">
            <a:avLst/>
          </a:prstGeom>
          <a:ln w="12700">
            <a:miter lim="400000"/>
          </a:ln>
        </p:spPr>
      </p:pic>
      <p:sp>
        <p:nvSpPr>
          <p:cNvPr id="211" name="Text Box 1"/>
          <p:cNvSpPr txBox="1"/>
          <p:nvPr/>
        </p:nvSpPr>
        <p:spPr>
          <a:xfrm>
            <a:off x="578520" y="1765300"/>
            <a:ext cx="8914060" cy="50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120000"/>
              </a:lnSpc>
              <a:spcBef>
                <a:spcPts val="15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pPr>
            <a:r>
              <a:t>CTP 71</a:t>
            </a:r>
            <a:r>
              <a:rPr>
                <a:solidFill>
                  <a:srgbClr val="000000"/>
                </a:solidFill>
              </a:rPr>
              <a:t> </a:t>
            </a:r>
            <a:r>
              <a:t>a une implantation locale …</a:t>
            </a:r>
          </a:p>
        </p:txBody>
      </p:sp>
      <p:pic>
        <p:nvPicPr>
          <p:cNvPr id="3" name="Image 2">
            <a:extLst>
              <a:ext uri="{FF2B5EF4-FFF2-40B4-BE49-F238E27FC236}">
                <a16:creationId xmlns:a16="http://schemas.microsoft.com/office/drawing/2014/main" id="{82A2C18D-9DCA-4221-8569-913385F51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086" y="2132329"/>
            <a:ext cx="5195455" cy="414389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Présentation</a:t>
            </a:r>
          </a:p>
        </p:txBody>
      </p:sp>
      <p:pic>
        <p:nvPicPr>
          <p:cNvPr id="217" name="Image 7" descr="Image 7"/>
          <p:cNvPicPr>
            <a:picLocks noChangeAspect="1"/>
          </p:cNvPicPr>
          <p:nvPr/>
        </p:nvPicPr>
        <p:blipFill>
          <a:blip r:embed="rId3"/>
          <a:stretch>
            <a:fillRect/>
          </a:stretch>
        </p:blipFill>
        <p:spPr>
          <a:xfrm>
            <a:off x="3592513" y="947737"/>
            <a:ext cx="6350001" cy="6118226"/>
          </a:xfrm>
          <a:prstGeom prst="rect">
            <a:avLst/>
          </a:prstGeom>
          <a:ln w="12700">
            <a:miter lim="400000"/>
          </a:ln>
        </p:spPr>
      </p:pic>
      <p:pic>
        <p:nvPicPr>
          <p:cNvPr id="218" name="Image 8" descr="Image 8"/>
          <p:cNvPicPr>
            <a:picLocks noChangeAspect="1"/>
          </p:cNvPicPr>
          <p:nvPr/>
        </p:nvPicPr>
        <p:blipFill>
          <a:blip r:embed="rId4"/>
          <a:stretch>
            <a:fillRect/>
          </a:stretch>
        </p:blipFill>
        <p:spPr>
          <a:xfrm>
            <a:off x="792162" y="4029075"/>
            <a:ext cx="1385888" cy="1447800"/>
          </a:xfrm>
          <a:prstGeom prst="rect">
            <a:avLst/>
          </a:prstGeom>
          <a:ln w="12700">
            <a:miter lim="400000"/>
          </a:ln>
        </p:spPr>
      </p:pic>
      <p:sp>
        <p:nvSpPr>
          <p:cNvPr id="219" name="ZoneTexte 9"/>
          <p:cNvSpPr txBox="1"/>
          <p:nvPr/>
        </p:nvSpPr>
        <p:spPr>
          <a:xfrm>
            <a:off x="392112" y="5888037"/>
            <a:ext cx="3640139"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i="1">
                <a:latin typeface="Arial"/>
                <a:ea typeface="Arial"/>
                <a:cs typeface="Arial"/>
                <a:sym typeface="Arial"/>
              </a:defRPr>
            </a:lvl1pPr>
          </a:lstStyle>
          <a:p>
            <a:r>
              <a:t>Retrouvez toutes les informations sur le site fnattp.com</a:t>
            </a:r>
          </a:p>
        </p:txBody>
      </p:sp>
      <p:sp>
        <p:nvSpPr>
          <p:cNvPr id="220" name="ZoneTexte 9"/>
          <p:cNvSpPr txBox="1"/>
          <p:nvPr/>
        </p:nvSpPr>
        <p:spPr>
          <a:xfrm>
            <a:off x="365918" y="2755320"/>
            <a:ext cx="3352801" cy="1327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62000"/>
              </a:lnSpc>
              <a:spcBef>
                <a:spcPts val="1200"/>
              </a:spcBef>
              <a:defRPr sz="2000" b="1">
                <a:latin typeface="Arial"/>
                <a:ea typeface="Arial"/>
                <a:cs typeface="Arial"/>
                <a:sym typeface="Arial"/>
              </a:defRPr>
            </a:pPr>
            <a:r>
              <a:rPr lang="fr-FR" dirty="0"/>
              <a:t>CTP71 est adhérent à la</a:t>
            </a:r>
          </a:p>
          <a:p>
            <a:pPr>
              <a:lnSpc>
                <a:spcPct val="62000"/>
              </a:lnSpc>
              <a:spcBef>
                <a:spcPts val="1200"/>
              </a:spcBef>
              <a:defRPr sz="2000" b="1">
                <a:latin typeface="Arial"/>
                <a:ea typeface="Arial"/>
                <a:cs typeface="Arial"/>
                <a:sym typeface="Arial"/>
              </a:defRPr>
            </a:pPr>
            <a:r>
              <a:rPr lang="fr-FR" dirty="0"/>
              <a:t> </a:t>
            </a:r>
            <a:r>
              <a:rPr dirty="0"/>
              <a:t>Fédération </a:t>
            </a:r>
            <a:r>
              <a:rPr dirty="0" err="1"/>
              <a:t>Nationale</a:t>
            </a:r>
            <a:r>
              <a:rPr dirty="0"/>
              <a:t> des</a:t>
            </a:r>
            <a:endParaRPr sz="2400" dirty="0">
              <a:solidFill>
                <a:srgbClr val="595959"/>
              </a:solidFill>
            </a:endParaRPr>
          </a:p>
          <a:p>
            <a:pPr>
              <a:lnSpc>
                <a:spcPct val="62000"/>
              </a:lnSpc>
              <a:spcBef>
                <a:spcPts val="1200"/>
              </a:spcBef>
              <a:defRPr sz="2000" b="1">
                <a:latin typeface="Arial"/>
                <a:ea typeface="Arial"/>
                <a:cs typeface="Arial"/>
                <a:sym typeface="Arial"/>
              </a:defRPr>
            </a:pPr>
            <a:r>
              <a:rPr dirty="0"/>
              <a:t>Associations du Travail</a:t>
            </a:r>
            <a:endParaRPr sz="2400" dirty="0">
              <a:solidFill>
                <a:srgbClr val="595959"/>
              </a:solidFill>
            </a:endParaRPr>
          </a:p>
          <a:p>
            <a:pPr>
              <a:lnSpc>
                <a:spcPct val="62000"/>
              </a:lnSpc>
              <a:spcBef>
                <a:spcPts val="1200"/>
              </a:spcBef>
              <a:defRPr sz="2000" b="1">
                <a:latin typeface="Arial"/>
                <a:ea typeface="Arial"/>
                <a:cs typeface="Arial"/>
                <a:sym typeface="Arial"/>
              </a:defRPr>
            </a:pPr>
            <a:r>
              <a:rPr dirty="0" err="1"/>
              <a:t>en</a:t>
            </a:r>
            <a:r>
              <a:rPr dirty="0"/>
              <a:t> Temps </a:t>
            </a:r>
            <a:r>
              <a:rPr dirty="0" err="1"/>
              <a:t>Partagé</a:t>
            </a:r>
            <a:r>
              <a:rPr dirty="0"/>
              <a:t> </a:t>
            </a:r>
          </a:p>
        </p:txBody>
      </p:sp>
      <p:pic>
        <p:nvPicPr>
          <p:cNvPr id="221" name="Image 7" descr="Image 7"/>
          <p:cNvPicPr>
            <a:picLocks noChangeAspect="1"/>
          </p:cNvPicPr>
          <p:nvPr/>
        </p:nvPicPr>
        <p:blipFill>
          <a:blip r:embed="rId5"/>
          <a:stretch>
            <a:fillRect/>
          </a:stretch>
        </p:blipFill>
        <p:spPr>
          <a:xfrm>
            <a:off x="144462" y="6686550"/>
            <a:ext cx="1196976" cy="838200"/>
          </a:xfrm>
          <a:prstGeom prst="rect">
            <a:avLst/>
          </a:prstGeom>
          <a:ln w="12700">
            <a:miter lim="400000"/>
          </a:ln>
        </p:spPr>
      </p:pic>
      <p:sp>
        <p:nvSpPr>
          <p:cNvPr id="222" name="Text Box 1"/>
          <p:cNvSpPr txBox="1"/>
          <p:nvPr/>
        </p:nvSpPr>
        <p:spPr>
          <a:xfrm>
            <a:off x="413420" y="1765300"/>
            <a:ext cx="8914060" cy="50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lnSpc>
                <a:spcPct val="120000"/>
              </a:lnSpc>
              <a:spcBef>
                <a:spcPts val="15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solidFill>
                  <a:srgbClr val="FF0000"/>
                </a:solidFill>
                <a:latin typeface="Gill Sans"/>
                <a:ea typeface="Gill Sans"/>
                <a:cs typeface="Gill Sans"/>
                <a:sym typeface="Gill Sans"/>
              </a:defRPr>
            </a:lvl1pPr>
          </a:lstStyle>
          <a:p>
            <a:r>
              <a:t>… connectée aux autres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 Box 1"/>
          <p:cNvSpPr txBox="1"/>
          <p:nvPr/>
        </p:nvSpPr>
        <p:spPr>
          <a:xfrm>
            <a:off x="381000" y="1763713"/>
            <a:ext cx="9610725" cy="1242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b="1">
                <a:latin typeface="Gill Sans"/>
                <a:ea typeface="Gill Sans"/>
                <a:cs typeface="Gill Sans"/>
                <a:sym typeface="Gill Sans"/>
              </a:defRPr>
            </a:pPr>
            <a:r>
              <a:t>Nos principaux partenaires</a:t>
            </a:r>
            <a:endParaRPr sz="2400">
              <a:solidFill>
                <a:srgbClr val="595959"/>
              </a:solidFill>
            </a:endParaRPr>
          </a:p>
          <a:p>
            <a:pP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t>(acteurs économiques et institutionnels)</a:t>
            </a:r>
            <a:endParaRPr sz="2400">
              <a:solidFill>
                <a:srgbClr val="595959"/>
              </a:solidFill>
            </a:endParaRPr>
          </a:p>
        </p:txBody>
      </p:sp>
      <p:sp>
        <p:nvSpPr>
          <p:cNvPr id="227" name="Rectangle 3"/>
          <p:cNvSpPr txBox="1"/>
          <p:nvPr/>
        </p:nvSpPr>
        <p:spPr>
          <a:xfrm>
            <a:off x="575815" y="2915741"/>
            <a:ext cx="5760642" cy="3903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FSE (Fond</a:t>
            </a:r>
            <a:r>
              <a:rPr lang="fr-FR" dirty="0"/>
              <a:t>s</a:t>
            </a:r>
            <a:r>
              <a:rPr dirty="0"/>
              <a:t> Social </a:t>
            </a:r>
            <a:r>
              <a:rPr dirty="0" err="1"/>
              <a:t>Européen</a:t>
            </a:r>
            <a:r>
              <a:rPr dirty="0"/>
              <a:t>)</a:t>
            </a:r>
            <a:endParaRPr sz="2000" dirty="0">
              <a:solidFill>
                <a:srgbClr val="595959"/>
              </a:solidFill>
            </a:endParaRPr>
          </a:p>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CONSEIL REGIONAL </a:t>
            </a:r>
            <a:endParaRPr sz="2000" dirty="0">
              <a:solidFill>
                <a:srgbClr val="595959"/>
              </a:solidFill>
            </a:endParaRPr>
          </a:p>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POLE EMPLOI</a:t>
            </a:r>
            <a:endParaRPr sz="2000" dirty="0">
              <a:solidFill>
                <a:srgbClr val="595959"/>
              </a:solidFill>
            </a:endParaRPr>
          </a:p>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UIMM</a:t>
            </a:r>
          </a:p>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CCI, CUCM</a:t>
            </a:r>
            <a:r>
              <a:rPr lang="fr-FR" dirty="0"/>
              <a:t>,Ville de Chalon</a:t>
            </a:r>
            <a:endParaRPr dirty="0"/>
          </a:p>
          <a:p>
            <a:pPr marL="444500" lvl="2" indent="-355600">
              <a:lnSpc>
                <a:spcPct val="150000"/>
              </a:lnSpc>
              <a:buClr>
                <a:srgbClr val="FF0000"/>
              </a:buClr>
              <a:buSzPct val="6600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latin typeface="Gill Sans"/>
                <a:ea typeface="Gill Sans"/>
                <a:cs typeface="Gill Sans"/>
                <a:sym typeface="Gill Sans"/>
              </a:defRPr>
            </a:pPr>
            <a:r>
              <a:rPr dirty="0"/>
              <a:t>APEC</a:t>
            </a:r>
          </a:p>
        </p:txBody>
      </p:sp>
      <p:sp>
        <p:nvSpPr>
          <p:cNvPr id="228" name="Titre 1"/>
          <p:cNvSpPr txBox="1"/>
          <p:nvPr/>
        </p:nvSpPr>
        <p:spPr>
          <a:xfrm>
            <a:off x="492124" y="135341"/>
            <a:ext cx="9072565" cy="888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nchor="ctr">
            <a:spAutoFit/>
          </a:bodyPr>
          <a:lstStyle>
            <a:lvl1pPr algn="ctr" defTabSz="1006475">
              <a:defRPr sz="5100">
                <a:solidFill>
                  <a:srgbClr val="FFFFFF"/>
                </a:solidFill>
                <a:latin typeface="Impact"/>
                <a:ea typeface="Impact"/>
                <a:cs typeface="Impact"/>
                <a:sym typeface="Impact"/>
              </a:defRPr>
            </a:lvl1pPr>
          </a:lstStyle>
          <a:p>
            <a:r>
              <a:t>Présentation</a:t>
            </a:r>
          </a:p>
        </p:txBody>
      </p:sp>
      <p:pic>
        <p:nvPicPr>
          <p:cNvPr id="229" name="Image 5" descr="Image 5"/>
          <p:cNvPicPr>
            <a:picLocks noChangeAspect="1"/>
          </p:cNvPicPr>
          <p:nvPr/>
        </p:nvPicPr>
        <p:blipFill>
          <a:blip r:embed="rId3"/>
          <a:stretch>
            <a:fillRect/>
          </a:stretch>
        </p:blipFill>
        <p:spPr>
          <a:xfrm>
            <a:off x="2408382" y="6503332"/>
            <a:ext cx="1196975" cy="838200"/>
          </a:xfrm>
          <a:prstGeom prst="rect">
            <a:avLst/>
          </a:prstGeom>
          <a:ln w="12700">
            <a:miter lim="400000"/>
          </a:ln>
        </p:spPr>
      </p:pic>
      <p:pic>
        <p:nvPicPr>
          <p:cNvPr id="230" name="Image 6" descr="Image 6"/>
          <p:cNvPicPr>
            <a:picLocks noChangeAspect="1"/>
          </p:cNvPicPr>
          <p:nvPr/>
        </p:nvPicPr>
        <p:blipFill>
          <a:blip r:embed="rId4"/>
          <a:stretch>
            <a:fillRect/>
          </a:stretch>
        </p:blipFill>
        <p:spPr>
          <a:xfrm>
            <a:off x="7463234" y="5358606"/>
            <a:ext cx="1085851" cy="660401"/>
          </a:xfrm>
          <a:prstGeom prst="rect">
            <a:avLst/>
          </a:prstGeom>
          <a:ln w="12700">
            <a:miter lim="400000"/>
          </a:ln>
        </p:spPr>
      </p:pic>
      <p:pic>
        <p:nvPicPr>
          <p:cNvPr id="231" name="Image 7" descr="Image 7"/>
          <p:cNvPicPr>
            <a:picLocks noChangeAspect="1"/>
          </p:cNvPicPr>
          <p:nvPr/>
        </p:nvPicPr>
        <p:blipFill>
          <a:blip r:embed="rId5"/>
          <a:srcRect t="40283" b="38515"/>
          <a:stretch>
            <a:fillRect/>
          </a:stretch>
        </p:blipFill>
        <p:spPr>
          <a:xfrm>
            <a:off x="5079602" y="5446712"/>
            <a:ext cx="2286001" cy="484189"/>
          </a:xfrm>
          <a:prstGeom prst="rect">
            <a:avLst/>
          </a:prstGeom>
          <a:ln w="12700">
            <a:miter lim="400000"/>
          </a:ln>
        </p:spPr>
      </p:pic>
      <p:pic>
        <p:nvPicPr>
          <p:cNvPr id="232" name="Image 8" descr="Image 8"/>
          <p:cNvPicPr>
            <a:picLocks noChangeAspect="1"/>
          </p:cNvPicPr>
          <p:nvPr/>
        </p:nvPicPr>
        <p:blipFill>
          <a:blip r:embed="rId6"/>
          <a:srcRect l="17163" t="45358" r="24197" b="41537"/>
          <a:stretch>
            <a:fillRect/>
          </a:stretch>
        </p:blipFill>
        <p:spPr>
          <a:xfrm>
            <a:off x="5853112" y="3635375"/>
            <a:ext cx="1922462" cy="609601"/>
          </a:xfrm>
          <a:prstGeom prst="rect">
            <a:avLst/>
          </a:prstGeom>
          <a:ln w="12700">
            <a:miter lim="400000"/>
          </a:ln>
        </p:spPr>
      </p:pic>
      <p:pic>
        <p:nvPicPr>
          <p:cNvPr id="233" name="Image 9" descr="Image 9"/>
          <p:cNvPicPr>
            <a:picLocks noChangeAspect="1"/>
          </p:cNvPicPr>
          <p:nvPr/>
        </p:nvPicPr>
        <p:blipFill>
          <a:blip r:embed="rId7"/>
          <a:stretch>
            <a:fillRect/>
          </a:stretch>
        </p:blipFill>
        <p:spPr>
          <a:xfrm>
            <a:off x="6347618" y="2846387"/>
            <a:ext cx="933451" cy="622301"/>
          </a:xfrm>
          <a:prstGeom prst="rect">
            <a:avLst/>
          </a:prstGeom>
          <a:ln w="12700">
            <a:miter lim="400000"/>
          </a:ln>
        </p:spPr>
      </p:pic>
      <p:pic>
        <p:nvPicPr>
          <p:cNvPr id="234" name="Picture 14" descr="Picture 14"/>
          <p:cNvPicPr>
            <a:picLocks noChangeAspect="1"/>
          </p:cNvPicPr>
          <p:nvPr/>
        </p:nvPicPr>
        <p:blipFill>
          <a:blip r:embed="rId8"/>
          <a:stretch>
            <a:fillRect/>
          </a:stretch>
        </p:blipFill>
        <p:spPr>
          <a:xfrm>
            <a:off x="6373018" y="4191793"/>
            <a:ext cx="882651" cy="736601"/>
          </a:xfrm>
          <a:prstGeom prst="rect">
            <a:avLst/>
          </a:prstGeom>
          <a:ln w="12700">
            <a:miter lim="400000"/>
          </a:ln>
        </p:spPr>
      </p:pic>
      <p:pic>
        <p:nvPicPr>
          <p:cNvPr id="235" name="APEC.png" descr="APEC.png"/>
          <p:cNvPicPr>
            <a:picLocks noChangeAspect="1"/>
          </p:cNvPicPr>
          <p:nvPr/>
        </p:nvPicPr>
        <p:blipFill>
          <a:blip r:embed="rId9"/>
          <a:stretch>
            <a:fillRect/>
          </a:stretch>
        </p:blipFill>
        <p:spPr>
          <a:xfrm>
            <a:off x="6245602" y="6366139"/>
            <a:ext cx="1196976" cy="396942"/>
          </a:xfrm>
          <a:prstGeom prst="rect">
            <a:avLst/>
          </a:prstGeom>
          <a:ln w="12700">
            <a:miter lim="400000"/>
          </a:ln>
        </p:spPr>
      </p:pic>
      <p:pic>
        <p:nvPicPr>
          <p:cNvPr id="236" name="logo_UIMM.png" descr="logo_UIMM.png"/>
          <p:cNvPicPr>
            <a:picLocks noChangeAspect="1"/>
          </p:cNvPicPr>
          <p:nvPr/>
        </p:nvPicPr>
        <p:blipFill>
          <a:blip r:embed="rId10"/>
          <a:stretch>
            <a:fillRect/>
          </a:stretch>
        </p:blipFill>
        <p:spPr>
          <a:xfrm>
            <a:off x="6527462" y="4928393"/>
            <a:ext cx="573763" cy="484189"/>
          </a:xfrm>
          <a:prstGeom prst="rect">
            <a:avLst/>
          </a:prstGeom>
          <a:ln w="12700">
            <a:miter lim="400000"/>
          </a:ln>
        </p:spPr>
      </p:pic>
      <p:pic>
        <p:nvPicPr>
          <p:cNvPr id="13" name="Image 12">
            <a:extLst>
              <a:ext uri="{FF2B5EF4-FFF2-40B4-BE49-F238E27FC236}">
                <a16:creationId xmlns:a16="http://schemas.microsoft.com/office/drawing/2014/main" id="{A9DA50BA-E39C-4C21-A1C4-919731988D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2654" y="5148619"/>
            <a:ext cx="540644" cy="108037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Espace réservé du contenu 2"/>
          <p:cNvSpPr txBox="1">
            <a:spLocks noGrp="1"/>
          </p:cNvSpPr>
          <p:nvPr>
            <p:ph type="body" sz="quarter" idx="1"/>
          </p:nvPr>
        </p:nvSpPr>
        <p:spPr>
          <a:xfrm>
            <a:off x="804862" y="350838"/>
            <a:ext cx="8448676" cy="1524001"/>
          </a:xfrm>
          <a:prstGeom prst="rect">
            <a:avLst/>
          </a:prstGeom>
        </p:spPr>
        <p:txBody>
          <a:bodyPr/>
          <a:lstStyle>
            <a:lvl1pPr marL="0" indent="104775" algn="ctr">
              <a:lnSpc>
                <a:spcPct val="80000"/>
              </a:lnSpc>
              <a:spcBef>
                <a:spcPts val="0"/>
              </a:spcBef>
              <a:buSzTx/>
              <a:buFont typeface="Wingdings"/>
              <a:buNone/>
              <a:defRPr sz="6700">
                <a:solidFill>
                  <a:srgbClr val="FFFFFF"/>
                </a:solidFill>
                <a:latin typeface="Impact"/>
                <a:ea typeface="Impact"/>
                <a:cs typeface="Impact"/>
                <a:sym typeface="Impact"/>
              </a:defRPr>
            </a:lvl1pPr>
          </a:lstStyle>
          <a:p>
            <a:r>
              <a:t>Nos Actions</a:t>
            </a:r>
          </a:p>
        </p:txBody>
      </p:sp>
      <p:sp>
        <p:nvSpPr>
          <p:cNvPr id="241" name="Espace réservé du numéro de diapositive 3"/>
          <p:cNvSpPr txBox="1">
            <a:spLocks noGrp="1"/>
          </p:cNvSpPr>
          <p:nvPr>
            <p:ph type="sldNum" sz="quarter" idx="2"/>
          </p:nvPr>
        </p:nvSpPr>
        <p:spPr>
          <a:xfrm>
            <a:off x="4931092" y="7007225"/>
            <a:ext cx="218441" cy="34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j-lt"/>
                <a:ea typeface="+mj-ea"/>
                <a:cs typeface="+mj-cs"/>
                <a:sym typeface="Times New Roman"/>
              </a:defRPr>
            </a:lvl1pPr>
          </a:lstStyle>
          <a:p>
            <a:fld id="{86CB4B4D-7CA3-9044-876B-883B54F8677D}" type="slidenum">
              <a:t>9</a:t>
            </a:fld>
            <a:endParaRPr/>
          </a:p>
        </p:txBody>
      </p:sp>
      <p:pic>
        <p:nvPicPr>
          <p:cNvPr id="242" name="Image 3" descr="Image 3"/>
          <p:cNvPicPr>
            <a:picLocks noChangeAspect="1"/>
          </p:cNvPicPr>
          <p:nvPr/>
        </p:nvPicPr>
        <p:blipFill>
          <a:blip r:embed="rId2"/>
          <a:stretch>
            <a:fillRect/>
          </a:stretch>
        </p:blipFill>
        <p:spPr>
          <a:xfrm>
            <a:off x="144462" y="6686550"/>
            <a:ext cx="1196976" cy="838200"/>
          </a:xfrm>
          <a:prstGeom prst="rect">
            <a:avLst/>
          </a:prstGeom>
          <a:ln w="12700">
            <a:miter lim="400000"/>
          </a:ln>
        </p:spPr>
      </p:pic>
      <p:pic>
        <p:nvPicPr>
          <p:cNvPr id="243" name="Image 5" descr="Image 5"/>
          <p:cNvPicPr>
            <a:picLocks noChangeAspect="1"/>
          </p:cNvPicPr>
          <p:nvPr/>
        </p:nvPicPr>
        <p:blipFill>
          <a:blip r:embed="rId3"/>
          <a:srcRect t="6349" b="3175"/>
          <a:stretch>
            <a:fillRect/>
          </a:stretch>
        </p:blipFill>
        <p:spPr>
          <a:xfrm>
            <a:off x="2592388" y="2765424"/>
            <a:ext cx="4951413" cy="392112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enèse">
  <a:themeElements>
    <a:clrScheme name="Genèse">
      <a:dk1>
        <a:srgbClr val="000000"/>
      </a:dk1>
      <a:lt1>
        <a:srgbClr val="FFFFFF"/>
      </a:lt1>
      <a:dk2>
        <a:srgbClr val="A7A7A7"/>
      </a:dk2>
      <a:lt2>
        <a:srgbClr val="535353"/>
      </a:lt2>
      <a:accent1>
        <a:srgbClr val="80B606"/>
      </a:accent1>
      <a:accent2>
        <a:srgbClr val="E29F1D"/>
      </a:accent2>
      <a:accent3>
        <a:srgbClr val="2397E2"/>
      </a:accent3>
      <a:accent4>
        <a:srgbClr val="35ACA2"/>
      </a:accent4>
      <a:accent5>
        <a:srgbClr val="5430BB"/>
      </a:accent5>
      <a:accent6>
        <a:srgbClr val="8D34E0"/>
      </a:accent6>
      <a:hlink>
        <a:srgbClr val="0000FF"/>
      </a:hlink>
      <a:folHlink>
        <a:srgbClr val="FF00FF"/>
      </a:folHlink>
    </a:clrScheme>
    <a:fontScheme name="Genèse">
      <a:majorFont>
        <a:latin typeface="Times New Roman"/>
        <a:ea typeface="Times New Roman"/>
        <a:cs typeface="Times New Roman"/>
      </a:majorFont>
      <a:minorFont>
        <a:latin typeface="Helvetica"/>
        <a:ea typeface="Helvetica"/>
        <a:cs typeface="Helvetica"/>
      </a:minorFont>
    </a:fontScheme>
    <a:fmtScheme name="Genè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88900" dist="50800" dir="11400000" rotWithShape="0">
              <a:srgbClr val="000000">
                <a:alpha val="35000"/>
              </a:srgbClr>
            </a:outerShdw>
          </a:effectLst>
        </a:effectStyle>
        <a:effectStyle>
          <a:effectLst>
            <a:outerShdw blurRad="88900" dist="50800" dir="11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chemeClr val="accent1"/>
          </a:solidFill>
          <a:prstDash val="solid"/>
          <a:round/>
        </a:ln>
        <a:effectLst>
          <a:outerShdw blurRad="88900" dist="50800" dir="11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enèse">
  <a:themeElements>
    <a:clrScheme name="Genèse">
      <a:dk1>
        <a:srgbClr val="000000"/>
      </a:dk1>
      <a:lt1>
        <a:srgbClr val="FFFFFF"/>
      </a:lt1>
      <a:dk2>
        <a:srgbClr val="A7A7A7"/>
      </a:dk2>
      <a:lt2>
        <a:srgbClr val="535353"/>
      </a:lt2>
      <a:accent1>
        <a:srgbClr val="80B606"/>
      </a:accent1>
      <a:accent2>
        <a:srgbClr val="E29F1D"/>
      </a:accent2>
      <a:accent3>
        <a:srgbClr val="2397E2"/>
      </a:accent3>
      <a:accent4>
        <a:srgbClr val="35ACA2"/>
      </a:accent4>
      <a:accent5>
        <a:srgbClr val="5430BB"/>
      </a:accent5>
      <a:accent6>
        <a:srgbClr val="8D34E0"/>
      </a:accent6>
      <a:hlink>
        <a:srgbClr val="0000FF"/>
      </a:hlink>
      <a:folHlink>
        <a:srgbClr val="FF00FF"/>
      </a:folHlink>
    </a:clrScheme>
    <a:fontScheme name="Genèse">
      <a:majorFont>
        <a:latin typeface="Times New Roman"/>
        <a:ea typeface="Times New Roman"/>
        <a:cs typeface="Times New Roman"/>
      </a:majorFont>
      <a:minorFont>
        <a:latin typeface="Helvetica"/>
        <a:ea typeface="Helvetica"/>
        <a:cs typeface="Helvetica"/>
      </a:minorFont>
    </a:fontScheme>
    <a:fmtScheme name="Genè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88900" dist="50800" dir="11400000" rotWithShape="0">
              <a:srgbClr val="000000">
                <a:alpha val="35000"/>
              </a:srgbClr>
            </a:outerShdw>
          </a:effectLst>
        </a:effectStyle>
        <a:effectStyle>
          <a:effectLst>
            <a:outerShdw blurRad="88900" dist="50800" dir="11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chemeClr val="accent1"/>
          </a:solidFill>
          <a:prstDash val="solid"/>
          <a:round/>
        </a:ln>
        <a:effectLst>
          <a:outerShdw blurRad="88900" dist="50800" dir="11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1809</TotalTime>
  <Words>2697</Words>
  <Application>Microsoft Office PowerPoint</Application>
  <PresentationFormat>Personnalisé</PresentationFormat>
  <Paragraphs>346</Paragraphs>
  <Slides>29</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Calisto MT</vt:lpstr>
      <vt:lpstr>Gill Sans</vt:lpstr>
      <vt:lpstr>Impact</vt:lpstr>
      <vt:lpstr>Times New Roman</vt:lpstr>
      <vt:lpstr>Wingdings</vt:lpstr>
      <vt:lpstr>Genèse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CTP 71 : quelques données</vt:lpstr>
      <vt:lpstr>Présentation PowerPoint</vt:lpstr>
      <vt:lpstr>Présentation PowerPoint</vt:lpstr>
      <vt:lpstr>Présentation PowerPoint</vt:lpstr>
      <vt:lpstr>Présentation PowerPoint</vt:lpstr>
      <vt:lpstr>Présentation PowerPoint</vt:lpstr>
      <vt:lpstr>Devenir adhérent(e)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ODILE SCHAAL</dc:creator>
  <cp:lastModifiedBy>Christophe Dechambre</cp:lastModifiedBy>
  <cp:revision>13</cp:revision>
  <dcterms:modified xsi:type="dcterms:W3CDTF">2022-03-24T15:46:00Z</dcterms:modified>
</cp:coreProperties>
</file>